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6" r:id="rId2"/>
    <p:sldId id="268" r:id="rId3"/>
    <p:sldId id="256" r:id="rId4"/>
    <p:sldId id="258" r:id="rId5"/>
    <p:sldId id="257" r:id="rId6"/>
    <p:sldId id="259" r:id="rId7"/>
    <p:sldId id="260" r:id="rId8"/>
    <p:sldId id="274" r:id="rId9"/>
    <p:sldId id="275" r:id="rId10"/>
    <p:sldId id="264" r:id="rId11"/>
    <p:sldId id="261" r:id="rId12"/>
    <p:sldId id="270" r:id="rId13"/>
    <p:sldId id="269" r:id="rId14"/>
    <p:sldId id="272"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712"/>
  </p:normalViewPr>
  <p:slideViewPr>
    <p:cSldViewPr snapToGrid="0" snapToObjects="1">
      <p:cViewPr varScale="1">
        <p:scale>
          <a:sx n="102" d="100"/>
          <a:sy n="102" d="100"/>
        </p:scale>
        <p:origin x="952"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6331F97-6FA2-174D-9A18-6E8974BD63AC}" type="datetimeFigureOut">
              <a:rPr lang="en-US"/>
              <a:pPr>
                <a:defRPr/>
              </a:pPr>
              <a:t>9/16/15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0D49773-8B00-744A-8BDC-9D860B8488EC}" type="slidenum">
              <a:rPr lang="en-US"/>
              <a:pPr>
                <a:defRPr/>
              </a:pPr>
              <a:t>‹#›</a:t>
            </a:fld>
            <a:endParaRPr lang="en-US"/>
          </a:p>
        </p:txBody>
      </p:sp>
    </p:spTree>
    <p:extLst>
      <p:ext uri="{BB962C8B-B14F-4D97-AF65-F5344CB8AC3E}">
        <p14:creationId xmlns:p14="http://schemas.microsoft.com/office/powerpoint/2010/main" val="34196639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AA153B-F47B-9242-9542-70F7DA004EFD}" type="slidenum">
              <a:rPr lang="en-US" sz="1200">
                <a:latin typeface="Arial" charset="0"/>
              </a:rPr>
              <a:pPr eaLnBrk="1" fontAlgn="base" hangingPunct="1">
                <a:spcBef>
                  <a:spcPct val="0"/>
                </a:spcBef>
                <a:spcAft>
                  <a:spcPct val="0"/>
                </a:spcAft>
              </a:pPr>
              <a:t>2</a:t>
            </a:fld>
            <a:endParaRPr lang="en-US" sz="1200">
              <a:latin typeface="Arial" charset="0"/>
            </a:endParaRPr>
          </a:p>
        </p:txBody>
      </p:sp>
      <p:sp>
        <p:nvSpPr>
          <p:cNvPr id="215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6316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471FDE-C359-E744-9FB1-254F35892763}" type="datetimeFigureOut">
              <a:rPr lang="en-US"/>
              <a:pPr>
                <a:defRPr/>
              </a:pPr>
              <a:t>9/16/15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284361-4A2C-7A42-96DF-FCE2DC4D6385}" type="slidenum">
              <a:rPr lang="en-US"/>
              <a:pPr>
                <a:defRPr/>
              </a:pPr>
              <a:t>‹#›</a:t>
            </a:fld>
            <a:endParaRPr lang="en-US"/>
          </a:p>
        </p:txBody>
      </p:sp>
    </p:spTree>
    <p:extLst>
      <p:ext uri="{BB962C8B-B14F-4D97-AF65-F5344CB8AC3E}">
        <p14:creationId xmlns:p14="http://schemas.microsoft.com/office/powerpoint/2010/main" val="2324239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2633BE-B1FC-7A43-A32A-13553F52E45F}" type="datetimeFigureOut">
              <a:rPr lang="en-US"/>
              <a:pPr>
                <a:defRPr/>
              </a:pPr>
              <a:t>9/16/15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6D042-C3E2-B140-AEDF-3E135E948E82}" type="slidenum">
              <a:rPr lang="en-US"/>
              <a:pPr>
                <a:defRPr/>
              </a:pPr>
              <a:t>‹#›</a:t>
            </a:fld>
            <a:endParaRPr lang="en-US"/>
          </a:p>
        </p:txBody>
      </p:sp>
    </p:spTree>
    <p:extLst>
      <p:ext uri="{BB962C8B-B14F-4D97-AF65-F5344CB8AC3E}">
        <p14:creationId xmlns:p14="http://schemas.microsoft.com/office/powerpoint/2010/main" val="392441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885C9A-CCEE-BB40-A1C0-4577943BE1D0}" type="datetimeFigureOut">
              <a:rPr lang="en-US"/>
              <a:pPr>
                <a:defRPr/>
              </a:pPr>
              <a:t>9/16/15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4EA91-1913-EB4C-BA58-10449BA98E23}" type="slidenum">
              <a:rPr lang="en-US"/>
              <a:pPr>
                <a:defRPr/>
              </a:pPr>
              <a:t>‹#›</a:t>
            </a:fld>
            <a:endParaRPr lang="en-US"/>
          </a:p>
        </p:txBody>
      </p:sp>
    </p:spTree>
    <p:extLst>
      <p:ext uri="{BB962C8B-B14F-4D97-AF65-F5344CB8AC3E}">
        <p14:creationId xmlns:p14="http://schemas.microsoft.com/office/powerpoint/2010/main" val="257498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3872E3-88E2-864B-88F2-4ACC329A7969}" type="datetimeFigureOut">
              <a:rPr lang="en-US"/>
              <a:pPr>
                <a:defRPr/>
              </a:pPr>
              <a:t>9/16/15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37DB8-B881-8B41-9328-BC9B604EFD0D}" type="slidenum">
              <a:rPr lang="en-US"/>
              <a:pPr>
                <a:defRPr/>
              </a:pPr>
              <a:t>‹#›</a:t>
            </a:fld>
            <a:endParaRPr lang="en-US"/>
          </a:p>
        </p:txBody>
      </p:sp>
    </p:spTree>
    <p:extLst>
      <p:ext uri="{BB962C8B-B14F-4D97-AF65-F5344CB8AC3E}">
        <p14:creationId xmlns:p14="http://schemas.microsoft.com/office/powerpoint/2010/main" val="77508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72814F-8D45-2841-9DD5-A4B60FED429D}" type="datetimeFigureOut">
              <a:rPr lang="en-US"/>
              <a:pPr>
                <a:defRPr/>
              </a:pPr>
              <a:t>9/16/15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D5E58-48FC-4141-9B5B-A0DD77021C56}" type="slidenum">
              <a:rPr lang="en-US"/>
              <a:pPr>
                <a:defRPr/>
              </a:pPr>
              <a:t>‹#›</a:t>
            </a:fld>
            <a:endParaRPr lang="en-US"/>
          </a:p>
        </p:txBody>
      </p:sp>
    </p:spTree>
    <p:extLst>
      <p:ext uri="{BB962C8B-B14F-4D97-AF65-F5344CB8AC3E}">
        <p14:creationId xmlns:p14="http://schemas.microsoft.com/office/powerpoint/2010/main" val="285046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BED73C-73E4-7349-A4D2-F3DBA36606F3}" type="datetimeFigureOut">
              <a:rPr lang="en-US"/>
              <a:pPr>
                <a:defRPr/>
              </a:pPr>
              <a:t>9/16/15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8C76A3-D650-8648-A15B-BAB52D7AA74F}" type="slidenum">
              <a:rPr lang="en-US"/>
              <a:pPr>
                <a:defRPr/>
              </a:pPr>
              <a:t>‹#›</a:t>
            </a:fld>
            <a:endParaRPr lang="en-US"/>
          </a:p>
        </p:txBody>
      </p:sp>
    </p:spTree>
    <p:extLst>
      <p:ext uri="{BB962C8B-B14F-4D97-AF65-F5344CB8AC3E}">
        <p14:creationId xmlns:p14="http://schemas.microsoft.com/office/powerpoint/2010/main" val="272541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40D891-5C19-5D4A-9D31-B708DA3E3A73}" type="datetimeFigureOut">
              <a:rPr lang="en-US"/>
              <a:pPr>
                <a:defRPr/>
              </a:pPr>
              <a:t>9/16/15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7E0538-0DD2-6B4F-8F29-2BDA492AF585}" type="slidenum">
              <a:rPr lang="en-US"/>
              <a:pPr>
                <a:defRPr/>
              </a:pPr>
              <a:t>‹#›</a:t>
            </a:fld>
            <a:endParaRPr lang="en-US"/>
          </a:p>
        </p:txBody>
      </p:sp>
    </p:spTree>
    <p:extLst>
      <p:ext uri="{BB962C8B-B14F-4D97-AF65-F5344CB8AC3E}">
        <p14:creationId xmlns:p14="http://schemas.microsoft.com/office/powerpoint/2010/main" val="366959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AF0C1C-146C-6146-BAE3-7D38A62C8E49}" type="datetimeFigureOut">
              <a:rPr lang="en-US"/>
              <a:pPr>
                <a:defRPr/>
              </a:pPr>
              <a:t>9/16/15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5C7CA-A16C-2649-BB9B-58DF27A6D3DA}" type="slidenum">
              <a:rPr lang="en-US"/>
              <a:pPr>
                <a:defRPr/>
              </a:pPr>
              <a:t>‹#›</a:t>
            </a:fld>
            <a:endParaRPr lang="en-US"/>
          </a:p>
        </p:txBody>
      </p:sp>
    </p:spTree>
    <p:extLst>
      <p:ext uri="{BB962C8B-B14F-4D97-AF65-F5344CB8AC3E}">
        <p14:creationId xmlns:p14="http://schemas.microsoft.com/office/powerpoint/2010/main" val="410541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0B6EE-2400-8641-A8B9-D6A99B5CD2CC}" type="datetimeFigureOut">
              <a:rPr lang="en-US"/>
              <a:pPr>
                <a:defRPr/>
              </a:pPr>
              <a:t>9/16/15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2368F-A98B-8B42-8D0D-3BB1AF2D3C9A}" type="slidenum">
              <a:rPr lang="en-US"/>
              <a:pPr>
                <a:defRPr/>
              </a:pPr>
              <a:t>‹#›</a:t>
            </a:fld>
            <a:endParaRPr lang="en-US"/>
          </a:p>
        </p:txBody>
      </p:sp>
    </p:spTree>
    <p:extLst>
      <p:ext uri="{BB962C8B-B14F-4D97-AF65-F5344CB8AC3E}">
        <p14:creationId xmlns:p14="http://schemas.microsoft.com/office/powerpoint/2010/main" val="957270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430063-29FF-0F46-BE9D-4CD77D3EE0D8}" type="datetimeFigureOut">
              <a:rPr lang="en-US"/>
              <a:pPr>
                <a:defRPr/>
              </a:pPr>
              <a:t>9/16/15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0D57E-EB6B-5145-BA64-501706DD6FBC}" type="slidenum">
              <a:rPr lang="en-US"/>
              <a:pPr>
                <a:defRPr/>
              </a:pPr>
              <a:t>‹#›</a:t>
            </a:fld>
            <a:endParaRPr lang="en-US"/>
          </a:p>
        </p:txBody>
      </p:sp>
    </p:spTree>
    <p:extLst>
      <p:ext uri="{BB962C8B-B14F-4D97-AF65-F5344CB8AC3E}">
        <p14:creationId xmlns:p14="http://schemas.microsoft.com/office/powerpoint/2010/main" val="3091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F34C50-CF8F-3F46-9F8C-07475C13C62F}" type="datetimeFigureOut">
              <a:rPr lang="en-US"/>
              <a:pPr>
                <a:defRPr/>
              </a:pPr>
              <a:t>9/16/15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91584-E53E-5F4B-8FAD-B170C4516872}" type="slidenum">
              <a:rPr lang="en-US"/>
              <a:pPr>
                <a:defRPr/>
              </a:pPr>
              <a:t>‹#›</a:t>
            </a:fld>
            <a:endParaRPr lang="en-US"/>
          </a:p>
        </p:txBody>
      </p:sp>
    </p:spTree>
    <p:extLst>
      <p:ext uri="{BB962C8B-B14F-4D97-AF65-F5344CB8AC3E}">
        <p14:creationId xmlns:p14="http://schemas.microsoft.com/office/powerpoint/2010/main" val="3089634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BFD1BB0-8A31-6C49-B30A-B1B1A065D7C0}" type="datetimeFigureOut">
              <a:rPr lang="en-US"/>
              <a:pPr>
                <a:defRPr/>
              </a:pPr>
              <a:t>9/16/15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24F023-CE09-CD45-9F8B-D234995E76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Carl_Correns" TargetMode="External"/><Relationship Id="rId4" Type="http://schemas.openxmlformats.org/officeDocument/2006/relationships/hyperlink" Target="http://en.wikipedia.org/wiki/William_Bateson" TargetMode="External"/><Relationship Id="rId5" Type="http://schemas.openxmlformats.org/officeDocument/2006/relationships/hyperlink" Target="http://en.wikipedia.org/wiki/Richard_Goldschmidt" TargetMode="External"/><Relationship Id="rId6" Type="http://schemas.openxmlformats.org/officeDocument/2006/relationships/hyperlink" Target="http://en.wikipedia.org/wiki/Hopeful_Monster" TargetMode="External"/><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hyperlink" Target="http://en.wikipedia.org/wiki/Hugo_De_Vri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Mutationism" TargetMode="External"/></Relationships>
</file>

<file path=ppt/slides/_rels/slide13.xml.rels><?xml version="1.0" encoding="UTF-8" standalone="yes"?>
<Relationships xmlns="http://schemas.openxmlformats.org/package/2006/relationships"><Relationship Id="rId11" Type="http://schemas.openxmlformats.org/officeDocument/2006/relationships/hyperlink" Target="http://en.wikipedia.org/wiki/Bernhard_Rensch" TargetMode="External"/><Relationship Id="rId12" Type="http://schemas.openxmlformats.org/officeDocument/2006/relationships/hyperlink" Target="http://en.wikipedia.org/wiki/Sergei_Chetverikov" TargetMode="External"/><Relationship Id="rId13" Type="http://schemas.openxmlformats.org/officeDocument/2006/relationships/hyperlink" Target="http://en.wikipedia.org/wiki/George_Gaylord_Simpson" TargetMode="External"/><Relationship Id="rId14" Type="http://schemas.openxmlformats.org/officeDocument/2006/relationships/hyperlink" Target="http://en.wikipedia.org/wiki/G._Ledyard_Stebbins" TargetMode="External"/><Relationship Id="rId1" Type="http://schemas.openxmlformats.org/officeDocument/2006/relationships/slideLayout" Target="../slideLayouts/slideLayout2.xml"/><Relationship Id="rId2" Type="http://schemas.openxmlformats.org/officeDocument/2006/relationships/hyperlink" Target="http://en.wikipedia.org/wiki/Modern_evolutionary_synthesis" TargetMode="External"/><Relationship Id="rId3" Type="http://schemas.openxmlformats.org/officeDocument/2006/relationships/hyperlink" Target="http://en.wikipedia.org/wiki/Julian_Huxley" TargetMode="External"/><Relationship Id="rId4" Type="http://schemas.openxmlformats.org/officeDocument/2006/relationships/hyperlink" Target="http://en.wikipedia.org/wiki/Evolution:_The_Modern_Synthesis" TargetMode="External"/><Relationship Id="rId5" Type="http://schemas.openxmlformats.org/officeDocument/2006/relationships/hyperlink" Target="http://en.wikipedia.org/wiki/R._A._Fisher" TargetMode="External"/><Relationship Id="rId6" Type="http://schemas.openxmlformats.org/officeDocument/2006/relationships/hyperlink" Target="http://en.wikipedia.org/wiki/Theodosius_Dobzhansky" TargetMode="External"/><Relationship Id="rId7" Type="http://schemas.openxmlformats.org/officeDocument/2006/relationships/hyperlink" Target="http://en.wikipedia.org/wiki/J.B.S._Haldane" TargetMode="External"/><Relationship Id="rId8" Type="http://schemas.openxmlformats.org/officeDocument/2006/relationships/hyperlink" Target="http://en.wikipedia.org/wiki/Sewall_Wright" TargetMode="External"/><Relationship Id="rId9" Type="http://schemas.openxmlformats.org/officeDocument/2006/relationships/hyperlink" Target="http://en.wikipedia.org/wiki/E.B._Ford" TargetMode="External"/><Relationship Id="rId10" Type="http://schemas.openxmlformats.org/officeDocument/2006/relationships/hyperlink" Target="http://en.wikipedia.org/wiki/Ernst_May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hyperlink" Target="http://en.wikipedia.org/wiki/Pyotr_Alexeyevich_Kropotki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Konstantin_Mereschkowski" TargetMode="Externa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James_Lovelock" TargetMode="Externa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en.wikipedia.org/wiki/Lynn_Marguli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brunovergauwen.com/sample-pa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mbio.asm.org/content/3/2/e00036-12.full" TargetMode="External"/><Relationship Id="rId5" Type="http://schemas.openxmlformats.org/officeDocument/2006/relationships/hyperlink" Target="http://journal.frontiersin.org/article/10.3389/fmicb.2015.00728/full" TargetMode="External"/><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Selection and </a:t>
            </a:r>
            <a:r>
              <a:rPr lang="en-US" dirty="0" err="1" smtClean="0"/>
              <a:t>Mutial</a:t>
            </a:r>
            <a:r>
              <a:rPr lang="en-US" dirty="0" smtClean="0"/>
              <a:t> Aid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957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6213" y="0"/>
            <a:ext cx="8967787" cy="1143000"/>
          </a:xfrm>
        </p:spPr>
        <p:txBody>
          <a:bodyPr/>
          <a:lstStyle/>
          <a:p>
            <a:pPr eaLnBrk="1" hangingPunct="1"/>
            <a:r>
              <a:rPr lang="en-US" sz="3500">
                <a:latin typeface="Calibri" charset="0"/>
              </a:rPr>
              <a:t>Darwinian Evolution- a slow and gradual process </a:t>
            </a:r>
          </a:p>
        </p:txBody>
      </p:sp>
      <p:sp>
        <p:nvSpPr>
          <p:cNvPr id="27650" name="TextBox 4"/>
          <p:cNvSpPr txBox="1">
            <a:spLocks noChangeArrowheads="1"/>
          </p:cNvSpPr>
          <p:nvPr/>
        </p:nvSpPr>
        <p:spPr bwMode="auto">
          <a:xfrm>
            <a:off x="379413" y="1041400"/>
            <a:ext cx="8456612" cy="484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In Darwin’s description evolution by natural selection was a slow and gradual process based on small inheritable variation.  </a:t>
            </a:r>
            <a:br>
              <a:rPr lang="en-US" sz="2100"/>
            </a:br>
            <a:r>
              <a:rPr lang="en-US" sz="2100"/>
              <a:t>However, note that his aim was to establish that the “common view of the immutability of species” was wrong.</a:t>
            </a:r>
          </a:p>
          <a:p>
            <a:pPr eaLnBrk="1" hangingPunct="1"/>
            <a:endParaRPr lang="en-US" sz="2100"/>
          </a:p>
          <a:p>
            <a:pPr eaLnBrk="1" hangingPunct="1"/>
            <a:r>
              <a:rPr lang="en-US"/>
              <a:t>“That natural selection </a:t>
            </a:r>
            <a:br>
              <a:rPr lang="en-US"/>
            </a:br>
            <a:r>
              <a:rPr lang="en-US"/>
              <a:t>will always act with </a:t>
            </a:r>
            <a:br>
              <a:rPr lang="en-US"/>
            </a:br>
            <a:r>
              <a:rPr lang="en-US"/>
              <a:t>extreme slowness, </a:t>
            </a:r>
            <a:br>
              <a:rPr lang="en-US"/>
            </a:br>
            <a:r>
              <a:rPr lang="en-US"/>
              <a:t>I fully admit.”</a:t>
            </a:r>
          </a:p>
          <a:p>
            <a:pPr eaLnBrk="1" hangingPunct="1"/>
            <a:endParaRPr lang="en-US"/>
          </a:p>
          <a:p>
            <a:pPr eaLnBrk="1" hangingPunct="1"/>
            <a:r>
              <a:rPr lang="en-US"/>
              <a:t>Darwin saw fluctuations</a:t>
            </a:r>
            <a:br>
              <a:rPr lang="en-US"/>
            </a:br>
            <a:r>
              <a:rPr lang="en-US"/>
              <a:t>as a source for variation</a:t>
            </a:r>
          </a:p>
          <a:p>
            <a:pPr eaLnBrk="1" hangingPunct="1"/>
            <a:r>
              <a:rPr lang="en-US" sz="1800"/>
              <a:t> </a:t>
            </a:r>
          </a:p>
          <a:p>
            <a:pPr eaLnBrk="1" hangingPunct="1"/>
            <a:endParaRPr lang="en-US" sz="1800"/>
          </a:p>
        </p:txBody>
      </p:sp>
      <p:pic>
        <p:nvPicPr>
          <p:cNvPr id="276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1725" y="2428875"/>
            <a:ext cx="55022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025"/>
            <a:ext cx="6443663" cy="1143000"/>
          </a:xfrm>
        </p:spPr>
        <p:txBody>
          <a:bodyPr rtlCol="0">
            <a:normAutofit fontScale="90000"/>
          </a:bodyPr>
          <a:lstStyle/>
          <a:p>
            <a:pPr eaLnBrk="1" fontAlgn="auto" hangingPunct="1">
              <a:spcAft>
                <a:spcPts val="0"/>
              </a:spcAft>
              <a:defRPr/>
            </a:pPr>
            <a:r>
              <a:rPr lang="en-US" dirty="0" err="1" smtClean="0">
                <a:ea typeface="+mj-ea"/>
                <a:cs typeface="+mj-cs"/>
              </a:rPr>
              <a:t>Mendelian</a:t>
            </a:r>
            <a:r>
              <a:rPr lang="en-US" dirty="0" smtClean="0">
                <a:ea typeface="+mj-ea"/>
                <a:cs typeface="+mj-cs"/>
              </a:rPr>
              <a:t> genetics and </a:t>
            </a:r>
            <a:r>
              <a:rPr lang="en-US" dirty="0" err="1" smtClean="0">
                <a:ea typeface="+mj-ea"/>
                <a:cs typeface="+mj-cs"/>
              </a:rPr>
              <a:t>Mutationism</a:t>
            </a:r>
            <a:endParaRPr lang="en-US" dirty="0">
              <a:ea typeface="+mj-ea"/>
              <a:cs typeface="+mj-cs"/>
            </a:endParaRPr>
          </a:p>
        </p:txBody>
      </p:sp>
      <p:sp>
        <p:nvSpPr>
          <p:cNvPr id="28674" name="Content Placeholder 2"/>
          <p:cNvSpPr>
            <a:spLocks noGrp="1"/>
          </p:cNvSpPr>
          <p:nvPr>
            <p:ph idx="1"/>
          </p:nvPr>
        </p:nvSpPr>
        <p:spPr>
          <a:xfrm>
            <a:off x="457200" y="2066925"/>
            <a:ext cx="6316663" cy="4525963"/>
          </a:xfrm>
        </p:spPr>
        <p:txBody>
          <a:bodyPr/>
          <a:lstStyle/>
          <a:p>
            <a:pPr eaLnBrk="1" hangingPunct="1"/>
            <a:r>
              <a:rPr lang="en-US" dirty="0">
                <a:latin typeface="Calibri" charset="0"/>
              </a:rPr>
              <a:t>Gene as unit of </a:t>
            </a:r>
            <a:r>
              <a:rPr lang="en-US" dirty="0" err="1">
                <a:latin typeface="Calibri" charset="0"/>
              </a:rPr>
              <a:t>inhertance</a:t>
            </a:r>
            <a:r>
              <a:rPr lang="en-US" dirty="0">
                <a:latin typeface="Calibri" charset="0"/>
              </a:rPr>
              <a:t> </a:t>
            </a:r>
          </a:p>
          <a:p>
            <a:pPr eaLnBrk="1" hangingPunct="1"/>
            <a:r>
              <a:rPr lang="en-US" dirty="0">
                <a:latin typeface="Calibri" charset="0"/>
              </a:rPr>
              <a:t>Mutations cause difference in phenotype </a:t>
            </a:r>
          </a:p>
          <a:p>
            <a:pPr eaLnBrk="1" hangingPunct="1"/>
            <a:r>
              <a:rPr lang="en-US" dirty="0">
                <a:latin typeface="Calibri" charset="0"/>
                <a:hlinkClick r:id="rId2"/>
              </a:rPr>
              <a:t>Hugo de Vries</a:t>
            </a:r>
            <a:r>
              <a:rPr lang="en-US" dirty="0">
                <a:latin typeface="Calibri" charset="0"/>
              </a:rPr>
              <a:t>, </a:t>
            </a:r>
            <a:r>
              <a:rPr lang="en-US" dirty="0">
                <a:latin typeface="Calibri" charset="0"/>
                <a:hlinkClick r:id="rId3"/>
              </a:rPr>
              <a:t>Carl Correns</a:t>
            </a:r>
            <a:r>
              <a:rPr lang="en-US" dirty="0">
                <a:latin typeface="Calibri" charset="0"/>
              </a:rPr>
              <a:t>, and </a:t>
            </a:r>
            <a:r>
              <a:rPr lang="en-US" dirty="0">
                <a:latin typeface="Calibri" charset="0"/>
                <a:hlinkClick r:id="rId4"/>
              </a:rPr>
              <a:t>William Bateson</a:t>
            </a:r>
            <a:endParaRPr lang="en-US" dirty="0">
              <a:latin typeface="Calibri" charset="0"/>
            </a:endParaRPr>
          </a:p>
          <a:p>
            <a:pPr eaLnBrk="1" hangingPunct="1"/>
            <a:r>
              <a:rPr lang="en-US" dirty="0">
                <a:latin typeface="Calibri" charset="0"/>
                <a:hlinkClick r:id="rId5"/>
              </a:rPr>
              <a:t>Richard Goldschmidt</a:t>
            </a:r>
            <a:r>
              <a:rPr lang="en-US" dirty="0">
                <a:latin typeface="Calibri" charset="0"/>
              </a:rPr>
              <a:t>'s </a:t>
            </a:r>
            <a:r>
              <a:rPr lang="en-US" dirty="0">
                <a:latin typeface="Calibri" charset="0"/>
                <a:hlinkClick r:id="rId6"/>
              </a:rPr>
              <a:t>hopeful monsters</a:t>
            </a:r>
            <a:r>
              <a:rPr lang="en-US" dirty="0">
                <a:latin typeface="Calibri" charset="0"/>
              </a:rPr>
              <a:t> (1940)</a:t>
            </a:r>
          </a:p>
        </p:txBody>
      </p:sp>
      <p:sp>
        <p:nvSpPr>
          <p:cNvPr id="28675" name="TextBox 3"/>
          <p:cNvSpPr txBox="1">
            <a:spLocks noChangeArrowheads="1"/>
          </p:cNvSpPr>
          <p:nvPr/>
        </p:nvSpPr>
        <p:spPr bwMode="auto">
          <a:xfrm>
            <a:off x="6773863" y="2763838"/>
            <a:ext cx="23701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t>Gregor Johann Mendel</a:t>
            </a:r>
            <a:endParaRPr lang="en-US" sz="1800"/>
          </a:p>
        </p:txBody>
      </p:sp>
      <p:pic>
        <p:nvPicPr>
          <p:cNvPr id="2867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3375" y="0"/>
            <a:ext cx="2287588" cy="27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612"/>
          </a:xfrm>
        </p:spPr>
        <p:txBody>
          <a:bodyPr rtlCol="0">
            <a:normAutofit fontScale="90000"/>
          </a:bodyPr>
          <a:lstStyle/>
          <a:p>
            <a:pPr eaLnBrk="1" fontAlgn="auto" hangingPunct="1">
              <a:spcAft>
                <a:spcPts val="0"/>
              </a:spcAft>
              <a:defRPr/>
            </a:pPr>
            <a:r>
              <a:rPr lang="en-US" dirty="0" smtClean="0">
                <a:ea typeface="+mj-ea"/>
                <a:cs typeface="+mj-cs"/>
                <a:hlinkClick r:id="rId2"/>
              </a:rPr>
              <a:t>Mutationists </a:t>
            </a:r>
            <a:endParaRPr lang="en-US" dirty="0">
              <a:ea typeface="+mj-ea"/>
              <a:cs typeface="+mj-cs"/>
            </a:endParaRPr>
          </a:p>
        </p:txBody>
      </p:sp>
      <p:sp>
        <p:nvSpPr>
          <p:cNvPr id="29698" name="Content Placeholder 2"/>
          <p:cNvSpPr>
            <a:spLocks noGrp="1"/>
          </p:cNvSpPr>
          <p:nvPr>
            <p:ph idx="1"/>
          </p:nvPr>
        </p:nvSpPr>
        <p:spPr>
          <a:xfrm>
            <a:off x="457200" y="1146175"/>
            <a:ext cx="8229600" cy="5711825"/>
          </a:xfrm>
        </p:spPr>
        <p:txBody>
          <a:bodyPr/>
          <a:lstStyle/>
          <a:p>
            <a:pPr eaLnBrk="1" hangingPunct="1">
              <a:lnSpc>
                <a:spcPct val="80000"/>
              </a:lnSpc>
            </a:pPr>
            <a:r>
              <a:rPr lang="en-US" sz="2200">
                <a:latin typeface="Times" charset="0"/>
                <a:cs typeface="Times" charset="0"/>
              </a:rPr>
              <a:t>Replaced Darwin’s concept of blended inheritance and fluctuations (which were shown not to be inherited) with inherited mutations. </a:t>
            </a:r>
            <a:br>
              <a:rPr lang="en-US" sz="2200">
                <a:latin typeface="Times" charset="0"/>
                <a:cs typeface="Times" charset="0"/>
              </a:rPr>
            </a:br>
            <a:endParaRPr lang="en-US" sz="2200">
              <a:latin typeface="Times" charset="0"/>
              <a:cs typeface="Times" charset="0"/>
            </a:endParaRPr>
          </a:p>
          <a:p>
            <a:pPr eaLnBrk="1" hangingPunct="1">
              <a:lnSpc>
                <a:spcPct val="80000"/>
              </a:lnSpc>
            </a:pPr>
            <a:r>
              <a:rPr lang="en-US" sz="2200">
                <a:latin typeface="Times" charset="0"/>
                <a:cs typeface="Times" charset="0"/>
              </a:rPr>
              <a:t>For the most part the geneticists in the early 1900s did not doubt the process of natural selection as described by Darwin, but they saw the creative force in the mutations.</a:t>
            </a:r>
            <a:br>
              <a:rPr lang="en-US" sz="2200">
                <a:latin typeface="Times" charset="0"/>
                <a:cs typeface="Times" charset="0"/>
              </a:rPr>
            </a:br>
            <a:endParaRPr lang="en-US" sz="2200">
              <a:latin typeface="Times" charset="0"/>
              <a:cs typeface="Times" charset="0"/>
            </a:endParaRPr>
          </a:p>
          <a:p>
            <a:pPr eaLnBrk="1" hangingPunct="1">
              <a:lnSpc>
                <a:spcPct val="80000"/>
              </a:lnSpc>
              <a:buFont typeface="Arial" charset="0"/>
              <a:buNone/>
            </a:pPr>
            <a:r>
              <a:rPr lang="en-US" sz="2200">
                <a:latin typeface="Times" charset="0"/>
                <a:cs typeface="Times" charset="0"/>
              </a:rPr>
              <a:t>(From Arlin’s entry on mutationsm in Wikkipedia: )</a:t>
            </a:r>
          </a:p>
          <a:p>
            <a:pPr eaLnBrk="1" hangingPunct="1">
              <a:lnSpc>
                <a:spcPct val="80000"/>
              </a:lnSpc>
              <a:buFont typeface="Arial" charset="0"/>
              <a:buNone/>
            </a:pPr>
            <a:r>
              <a:rPr lang="en-US" sz="2200">
                <a:latin typeface="Times" charset="0"/>
                <a:cs typeface="Times" charset="0"/>
              </a:rPr>
              <a:t> </a:t>
            </a:r>
            <a:r>
              <a:rPr lang="en-US" sz="2200" i="1">
                <a:latin typeface="Times" charset="0"/>
                <a:cs typeface="Times" charset="0"/>
              </a:rPr>
              <a:t>“.. the mutationists saw evolution as a two-step process of the chance occurrence of a mutation, followed by its persistence or elimination (selection). </a:t>
            </a:r>
            <a:br>
              <a:rPr lang="en-US" sz="2200" i="1">
                <a:latin typeface="Times" charset="0"/>
                <a:cs typeface="Times" charset="0"/>
              </a:rPr>
            </a:br>
            <a:r>
              <a:rPr lang="en-US" sz="2200" i="1">
                <a:latin typeface="Times" charset="0"/>
                <a:cs typeface="Times" charset="0"/>
              </a:rPr>
              <a:t>The mutationists denied that selection is creative, and they gave mutation a certain measure of control over the course of evolution.” </a:t>
            </a:r>
          </a:p>
          <a:p>
            <a:pPr eaLnBrk="1" hangingPunct="1">
              <a:lnSpc>
                <a:spcPct val="80000"/>
              </a:lnSpc>
            </a:pPr>
            <a:endParaRPr lang="en-US" sz="2200">
              <a:latin typeface="Times" charset="0"/>
              <a:cs typeface="Times" charset="0"/>
            </a:endParaRPr>
          </a:p>
          <a:p>
            <a:pPr eaLnBrk="1" hangingPunct="1">
              <a:lnSpc>
                <a:spcPct val="80000"/>
              </a:lnSpc>
              <a:buFont typeface="Arial" charset="0"/>
              <a:buNone/>
            </a:pPr>
            <a:r>
              <a:rPr lang="en-US" sz="2200">
                <a:latin typeface="Times" charset="0"/>
                <a:cs typeface="Times" charset="0"/>
              </a:rPr>
              <a:t>     The inclusion of genetic exchange as a process creating variation is more in line with the mutationist view than with the modern synthesis.</a:t>
            </a:r>
            <a:r>
              <a:rPr lang="en-US" sz="2200" i="1">
                <a:latin typeface="Times" charset="0"/>
                <a:cs typeface="Times"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11200"/>
          </a:xfrm>
        </p:spPr>
        <p:txBody>
          <a:bodyPr rtlCol="0">
            <a:normAutofit fontScale="90000"/>
          </a:bodyPr>
          <a:lstStyle/>
          <a:p>
            <a:pPr eaLnBrk="1" fontAlgn="auto" hangingPunct="1">
              <a:spcAft>
                <a:spcPts val="0"/>
              </a:spcAft>
              <a:defRPr/>
            </a:pPr>
            <a:r>
              <a:rPr lang="en-US" dirty="0" smtClean="0">
                <a:ea typeface="+mj-ea"/>
                <a:cs typeface="+mj-cs"/>
                <a:hlinkClick r:id="rId2"/>
              </a:rPr>
              <a:t>Modern Synthesis</a:t>
            </a:r>
            <a:endParaRPr lang="en-US" dirty="0">
              <a:ea typeface="+mj-ea"/>
              <a:cs typeface="+mj-cs"/>
            </a:endParaRPr>
          </a:p>
        </p:txBody>
      </p:sp>
      <p:sp>
        <p:nvSpPr>
          <p:cNvPr id="3" name="Content Placeholder 2"/>
          <p:cNvSpPr>
            <a:spLocks noGrp="1"/>
          </p:cNvSpPr>
          <p:nvPr>
            <p:ph idx="1"/>
          </p:nvPr>
        </p:nvSpPr>
        <p:spPr>
          <a:xfrm>
            <a:off x="457200" y="984250"/>
            <a:ext cx="8458200" cy="5326063"/>
          </a:xfrm>
        </p:spPr>
        <p:txBody>
          <a:bodyPr rtlCol="0">
            <a:noAutofit/>
          </a:bodyPr>
          <a:lstStyle/>
          <a:p>
            <a:pPr eaLnBrk="1" fontAlgn="auto" hangingPunct="1">
              <a:spcAft>
                <a:spcPts val="0"/>
              </a:spcAft>
              <a:buFont typeface="Arial"/>
              <a:buChar char="•"/>
              <a:defRPr/>
            </a:pPr>
            <a:r>
              <a:rPr lang="en-US" sz="2200" dirty="0" smtClean="0">
                <a:latin typeface="Times"/>
                <a:ea typeface="+mn-ea"/>
                <a:cs typeface="Times"/>
              </a:rPr>
              <a:t>Mutations create variation.  </a:t>
            </a:r>
          </a:p>
          <a:p>
            <a:pPr eaLnBrk="1" fontAlgn="auto" hangingPunct="1">
              <a:spcAft>
                <a:spcPts val="0"/>
              </a:spcAft>
              <a:buFont typeface="Arial"/>
              <a:buChar char="•"/>
              <a:defRPr/>
            </a:pPr>
            <a:r>
              <a:rPr lang="en-US" sz="2200" dirty="0" smtClean="0">
                <a:latin typeface="Times"/>
                <a:ea typeface="+mn-ea"/>
                <a:cs typeface="Times"/>
              </a:rPr>
              <a:t>The individual mutation is not important.</a:t>
            </a:r>
          </a:p>
          <a:p>
            <a:pPr eaLnBrk="1" fontAlgn="auto" hangingPunct="1">
              <a:spcAft>
                <a:spcPts val="0"/>
              </a:spcAft>
              <a:buFont typeface="Arial"/>
              <a:buChar char="•"/>
              <a:defRPr/>
            </a:pPr>
            <a:r>
              <a:rPr lang="en-US" sz="2200" dirty="0" smtClean="0">
                <a:latin typeface="Times"/>
                <a:ea typeface="+mn-ea"/>
                <a:cs typeface="Times"/>
              </a:rPr>
              <a:t>An unlimited supply in variation is present in the population.</a:t>
            </a:r>
          </a:p>
          <a:p>
            <a:pPr eaLnBrk="1" fontAlgn="auto" hangingPunct="1">
              <a:spcAft>
                <a:spcPts val="0"/>
              </a:spcAft>
              <a:buFont typeface="Arial"/>
              <a:buChar char="•"/>
              <a:defRPr/>
            </a:pPr>
            <a:r>
              <a:rPr lang="en-US" sz="2200" dirty="0" smtClean="0">
                <a:latin typeface="Times"/>
                <a:ea typeface="+mn-ea"/>
                <a:cs typeface="Times"/>
              </a:rPr>
              <a:t>Selection is what causes evolution by natural selection.</a:t>
            </a:r>
          </a:p>
          <a:p>
            <a:pPr eaLnBrk="1" fontAlgn="auto" hangingPunct="1">
              <a:spcAft>
                <a:spcPts val="0"/>
              </a:spcAft>
              <a:buFont typeface="Arial"/>
              <a:buChar char="•"/>
              <a:defRPr/>
            </a:pPr>
            <a:r>
              <a:rPr lang="en-US" sz="2200" dirty="0" err="1" smtClean="0">
                <a:latin typeface="Times"/>
                <a:ea typeface="+mn-ea"/>
                <a:cs typeface="Times"/>
              </a:rPr>
              <a:t>Mutationists</a:t>
            </a:r>
            <a:r>
              <a:rPr lang="en-US" sz="2200" dirty="0" smtClean="0">
                <a:latin typeface="Times"/>
                <a:ea typeface="+mn-ea"/>
                <a:cs typeface="Times"/>
              </a:rPr>
              <a:t> believed </a:t>
            </a:r>
            <a:r>
              <a:rPr lang="en-US" sz="2200" dirty="0" err="1" smtClean="0">
                <a:latin typeface="Times"/>
                <a:ea typeface="+mn-ea"/>
                <a:cs typeface="Times"/>
              </a:rPr>
              <a:t>Mendelian</a:t>
            </a:r>
            <a:r>
              <a:rPr lang="en-US" sz="2200" dirty="0" smtClean="0">
                <a:latin typeface="Times"/>
                <a:ea typeface="+mn-ea"/>
                <a:cs typeface="Times"/>
              </a:rPr>
              <a:t> genetics is incompatible with Darwin’s theory of natural selection.  (See </a:t>
            </a:r>
            <a:r>
              <a:rPr lang="en-US" sz="2200" dirty="0" err="1" smtClean="0">
                <a:latin typeface="Times"/>
                <a:ea typeface="+mn-ea"/>
                <a:cs typeface="Times"/>
              </a:rPr>
              <a:t>Arlin</a:t>
            </a:r>
            <a:r>
              <a:rPr lang="en-US" sz="2200" dirty="0" smtClean="0">
                <a:latin typeface="Times"/>
                <a:ea typeface="+mn-ea"/>
                <a:cs typeface="Times"/>
              </a:rPr>
              <a:t> </a:t>
            </a:r>
            <a:r>
              <a:rPr lang="en-US" sz="2200" dirty="0" err="1" smtClean="0">
                <a:latin typeface="Times"/>
                <a:ea typeface="+mn-ea"/>
                <a:cs typeface="Times"/>
              </a:rPr>
              <a:t>Stoltzfus</a:t>
            </a:r>
            <a:r>
              <a:rPr lang="en-US" sz="2200" dirty="0" smtClean="0">
                <a:latin typeface="Times"/>
                <a:ea typeface="+mn-ea"/>
                <a:cs typeface="Times"/>
              </a:rPr>
              <a:t>’ </a:t>
            </a:r>
            <a:r>
              <a:rPr lang="en-US" sz="2200" dirty="0" err="1" smtClean="0">
                <a:latin typeface="Times"/>
                <a:ea typeface="+mn-ea"/>
                <a:cs typeface="Times"/>
              </a:rPr>
              <a:t>Mutationism</a:t>
            </a:r>
            <a:r>
              <a:rPr lang="en-US" sz="2200" dirty="0" smtClean="0">
                <a:latin typeface="Times"/>
                <a:ea typeface="+mn-ea"/>
                <a:cs typeface="Times"/>
              </a:rPr>
              <a:t> Myth, which debunks this claim. The proponents of the modern synthesis did not want to “stand on the shoulders of giants”.)</a:t>
            </a:r>
            <a:endParaRPr lang="en-US" sz="2200" dirty="0" smtClean="0">
              <a:latin typeface="Times"/>
              <a:ea typeface="+mn-ea"/>
              <a:cs typeface="Times"/>
              <a:hlinkClick r:id="rId3" tooltip="Julian Huxley"/>
            </a:endParaRPr>
          </a:p>
          <a:p>
            <a:pPr marL="0" indent="0" eaLnBrk="1" fontAlgn="auto" hangingPunct="1">
              <a:spcAft>
                <a:spcPts val="0"/>
              </a:spcAft>
              <a:buFont typeface="Arial"/>
              <a:buNone/>
              <a:defRPr/>
            </a:pPr>
            <a:r>
              <a:rPr lang="en-US" sz="2200" dirty="0" smtClean="0">
                <a:latin typeface="Times"/>
                <a:ea typeface="+mn-ea"/>
                <a:cs typeface="Times"/>
                <a:hlinkClick r:id="rId3" tooltip="Julian Huxley"/>
              </a:rPr>
              <a:t>     </a:t>
            </a:r>
          </a:p>
          <a:p>
            <a:pPr eaLnBrk="1" fontAlgn="auto" hangingPunct="1">
              <a:spcAft>
                <a:spcPts val="0"/>
              </a:spcAft>
              <a:buFont typeface="Arial"/>
              <a:buNone/>
              <a:defRPr/>
            </a:pPr>
            <a:r>
              <a:rPr lang="en-US" sz="2200" dirty="0" smtClean="0">
                <a:latin typeface="Times"/>
                <a:ea typeface="+mn-ea"/>
                <a:cs typeface="Times"/>
                <a:hlinkClick r:id="rId3" tooltip="Julian Huxley"/>
              </a:rPr>
              <a:t>Julian Huxley</a:t>
            </a:r>
            <a:r>
              <a:rPr lang="en-US" sz="2200" dirty="0" smtClean="0">
                <a:latin typeface="Times"/>
                <a:ea typeface="+mn-ea"/>
                <a:cs typeface="Times"/>
              </a:rPr>
              <a:t> invented the term, when he produced his book, </a:t>
            </a:r>
            <a:r>
              <a:rPr lang="en-US" sz="2200" i="1" dirty="0" smtClean="0">
                <a:latin typeface="Times"/>
                <a:ea typeface="+mn-ea"/>
                <a:cs typeface="Times"/>
                <a:hlinkClick r:id="rId4" tooltip="Evolution: The Modern Synthesis"/>
              </a:rPr>
              <a:t>Evolution: The Modern Synthesis</a:t>
            </a:r>
            <a:r>
              <a:rPr lang="en-US" sz="2200" dirty="0" smtClean="0">
                <a:latin typeface="Times"/>
                <a:ea typeface="+mn-ea"/>
                <a:cs typeface="Times"/>
              </a:rPr>
              <a:t> (1942). Other major figures in the modern synthesis include </a:t>
            </a:r>
            <a:r>
              <a:rPr lang="en-US" sz="2200" dirty="0" smtClean="0">
                <a:latin typeface="Times"/>
                <a:ea typeface="+mn-ea"/>
                <a:cs typeface="Times"/>
                <a:hlinkClick r:id="rId5" tooltip="R. A. Fisher"/>
              </a:rPr>
              <a:t>Ronald A. </a:t>
            </a:r>
            <a:r>
              <a:rPr lang="en-US" sz="2200" b="1" dirty="0" smtClean="0">
                <a:latin typeface="Times"/>
                <a:ea typeface="+mn-ea"/>
                <a:cs typeface="Times"/>
                <a:hlinkClick r:id="rId5" tooltip="R. A. Fisher"/>
              </a:rPr>
              <a:t>Fisher</a:t>
            </a:r>
            <a:r>
              <a:rPr lang="en-US" sz="2200" dirty="0" smtClean="0">
                <a:latin typeface="Times"/>
                <a:ea typeface="+mn-ea"/>
                <a:cs typeface="Times"/>
              </a:rPr>
              <a:t>, </a:t>
            </a:r>
            <a:r>
              <a:rPr lang="en-US" sz="2200" dirty="0" smtClean="0">
                <a:latin typeface="Times"/>
                <a:ea typeface="+mn-ea"/>
                <a:cs typeface="Times"/>
                <a:hlinkClick r:id="rId6" tooltip="Theodosius Dobzhansky"/>
              </a:rPr>
              <a:t>Theodosius </a:t>
            </a:r>
            <a:r>
              <a:rPr lang="en-US" sz="2200" b="1" dirty="0" smtClean="0">
                <a:latin typeface="Times"/>
                <a:ea typeface="+mn-ea"/>
                <a:cs typeface="Times"/>
                <a:hlinkClick r:id="rId6" tooltip="Theodosius Dobzhansky"/>
              </a:rPr>
              <a:t>Dobzhansky</a:t>
            </a:r>
            <a:r>
              <a:rPr lang="en-US" sz="2200" dirty="0" smtClean="0">
                <a:latin typeface="Times"/>
                <a:ea typeface="+mn-ea"/>
                <a:cs typeface="Times"/>
              </a:rPr>
              <a:t>, </a:t>
            </a:r>
            <a:r>
              <a:rPr lang="en-US" sz="2200" dirty="0" smtClean="0">
                <a:latin typeface="Times"/>
                <a:ea typeface="+mn-ea"/>
                <a:cs typeface="Times"/>
                <a:hlinkClick r:id="rId7" tooltip="J.B.S. Haldane"/>
              </a:rPr>
              <a:t>John B.S. “Jack” </a:t>
            </a:r>
            <a:r>
              <a:rPr lang="en-US" sz="2200" b="1" dirty="0" smtClean="0">
                <a:latin typeface="Times"/>
                <a:ea typeface="+mn-ea"/>
                <a:cs typeface="Times"/>
                <a:hlinkClick r:id="rId7" tooltip="J.B.S. Haldane"/>
              </a:rPr>
              <a:t>Haldane</a:t>
            </a:r>
            <a:r>
              <a:rPr lang="en-US" sz="2200" dirty="0" smtClean="0">
                <a:latin typeface="Times"/>
                <a:ea typeface="+mn-ea"/>
                <a:cs typeface="Times"/>
              </a:rPr>
              <a:t>, </a:t>
            </a:r>
            <a:r>
              <a:rPr lang="en-US" sz="2200" dirty="0" smtClean="0">
                <a:latin typeface="Times"/>
                <a:ea typeface="+mn-ea"/>
                <a:cs typeface="Times"/>
                <a:hlinkClick r:id="rId8" tooltip="Sewall Wright"/>
              </a:rPr>
              <a:t>Sewall </a:t>
            </a:r>
            <a:r>
              <a:rPr lang="en-US" sz="2200" b="1" dirty="0" smtClean="0">
                <a:latin typeface="Times"/>
                <a:ea typeface="+mn-ea"/>
                <a:cs typeface="Times"/>
                <a:hlinkClick r:id="rId8" tooltip="Sewall Wright"/>
              </a:rPr>
              <a:t>Wright</a:t>
            </a:r>
            <a:r>
              <a:rPr lang="en-US" sz="2200" dirty="0" smtClean="0">
                <a:latin typeface="Times"/>
                <a:ea typeface="+mn-ea"/>
                <a:cs typeface="Times"/>
              </a:rPr>
              <a:t>, </a:t>
            </a:r>
            <a:r>
              <a:rPr lang="en-US" sz="2200" dirty="0" smtClean="0">
                <a:latin typeface="Times"/>
                <a:ea typeface="+mn-ea"/>
                <a:cs typeface="Times"/>
                <a:hlinkClick r:id="rId9" tooltip="E.B. Ford"/>
              </a:rPr>
              <a:t>Edmond B. Ford</a:t>
            </a:r>
            <a:r>
              <a:rPr lang="en-US" sz="2200" dirty="0" smtClean="0">
                <a:latin typeface="Times"/>
                <a:ea typeface="+mn-ea"/>
                <a:cs typeface="Times"/>
              </a:rPr>
              <a:t>, </a:t>
            </a:r>
            <a:r>
              <a:rPr lang="en-US" sz="2200" dirty="0" smtClean="0">
                <a:latin typeface="Times"/>
                <a:ea typeface="+mn-ea"/>
                <a:cs typeface="Times"/>
                <a:hlinkClick r:id="rId10" tooltip="Ernst Mayr"/>
              </a:rPr>
              <a:t>Ernst </a:t>
            </a:r>
            <a:r>
              <a:rPr lang="en-US" sz="2200" b="1" dirty="0" smtClean="0">
                <a:latin typeface="Times"/>
                <a:ea typeface="+mn-ea"/>
                <a:cs typeface="Times"/>
                <a:hlinkClick r:id="rId10" tooltip="Ernst Mayr"/>
              </a:rPr>
              <a:t>Mayr</a:t>
            </a:r>
            <a:r>
              <a:rPr lang="en-US" sz="2200" dirty="0" smtClean="0">
                <a:latin typeface="Times"/>
                <a:ea typeface="+mn-ea"/>
                <a:cs typeface="Times"/>
              </a:rPr>
              <a:t>, </a:t>
            </a:r>
            <a:r>
              <a:rPr lang="en-US" sz="2200" dirty="0" smtClean="0">
                <a:latin typeface="Times"/>
                <a:ea typeface="+mn-ea"/>
                <a:cs typeface="Times"/>
                <a:hlinkClick r:id="rId11" tooltip="Bernhard Rensch"/>
              </a:rPr>
              <a:t>Bernhard Rensch</a:t>
            </a:r>
            <a:r>
              <a:rPr lang="en-US" sz="2200" dirty="0" smtClean="0">
                <a:latin typeface="Times"/>
                <a:ea typeface="+mn-ea"/>
                <a:cs typeface="Times"/>
              </a:rPr>
              <a:t>, </a:t>
            </a:r>
            <a:r>
              <a:rPr lang="en-US" sz="2200" dirty="0" smtClean="0">
                <a:latin typeface="Times"/>
                <a:ea typeface="+mn-ea"/>
                <a:cs typeface="Times"/>
                <a:hlinkClick r:id="rId12" tooltip="Sergei Chetverikov"/>
              </a:rPr>
              <a:t>Sergei Chetverikov</a:t>
            </a:r>
            <a:r>
              <a:rPr lang="en-US" sz="2200" dirty="0" smtClean="0">
                <a:latin typeface="Times"/>
                <a:ea typeface="+mn-ea"/>
                <a:cs typeface="Times"/>
              </a:rPr>
              <a:t>, </a:t>
            </a:r>
            <a:r>
              <a:rPr lang="en-US" sz="2200" dirty="0" smtClean="0">
                <a:latin typeface="Times"/>
                <a:ea typeface="+mn-ea"/>
                <a:cs typeface="Times"/>
                <a:hlinkClick r:id="rId13" tooltip="George Gaylord Simpson"/>
              </a:rPr>
              <a:t>George Gaylord Simpson</a:t>
            </a:r>
            <a:r>
              <a:rPr lang="en-US" sz="2200" dirty="0" smtClean="0">
                <a:latin typeface="Times"/>
                <a:ea typeface="+mn-ea"/>
                <a:cs typeface="Times"/>
              </a:rPr>
              <a:t>, and </a:t>
            </a:r>
            <a:r>
              <a:rPr lang="en-US" sz="2200" dirty="0" smtClean="0">
                <a:latin typeface="Times"/>
                <a:ea typeface="+mn-ea"/>
                <a:cs typeface="Times"/>
                <a:hlinkClick r:id="rId14" tooltip="G. Ledyard Stebbins"/>
              </a:rPr>
              <a:t>G. Ledyard Stebbins</a:t>
            </a:r>
            <a:r>
              <a:rPr lang="en-US" sz="2200" dirty="0" smtClean="0">
                <a:latin typeface="Times"/>
                <a:ea typeface="+mn-ea"/>
                <a:cs typeface="Times"/>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dirty="0">
              <a:latin typeface="Calibri" charset="0"/>
            </a:endParaRPr>
          </a:p>
        </p:txBody>
      </p:sp>
      <p:sp>
        <p:nvSpPr>
          <p:cNvPr id="32770" name="Content Placeholder 2"/>
          <p:cNvSpPr>
            <a:spLocks noGrp="1"/>
          </p:cNvSpPr>
          <p:nvPr>
            <p:ph idx="1"/>
          </p:nvPr>
        </p:nvSpPr>
        <p:spPr/>
        <p:txBody>
          <a:bodyPr/>
          <a:lstStyle/>
          <a:p>
            <a:pPr marL="0" indent="0">
              <a:buNone/>
            </a:pPr>
            <a:r>
              <a:rPr lang="en-US" dirty="0">
                <a:latin typeface="Calibri" charset="0"/>
              </a:rPr>
              <a:t>Is the concept of mutual aid in conflict with Darwin’s theory of evolution by natural </a:t>
            </a:r>
            <a:r>
              <a:rPr lang="en-US" dirty="0" smtClean="0">
                <a:latin typeface="Calibri" charset="0"/>
              </a:rPr>
              <a:t>selection, or </a:t>
            </a:r>
            <a:r>
              <a:rPr lang="en-US" dirty="0">
                <a:latin typeface="Calibri" charset="0"/>
              </a:rPr>
              <a:t>only in conflict with social Darwinists</a:t>
            </a:r>
            <a:r>
              <a:rPr lang="en-US" dirty="0" smtClean="0">
                <a:latin typeface="Calibri" charset="0"/>
              </a:rPr>
              <a:t>?</a:t>
            </a:r>
            <a:endParaRPr lang="en-US" dirty="0">
              <a:latin typeface="Calibri" charset="0"/>
            </a:endParaRPr>
          </a:p>
        </p:txBody>
      </p:sp>
    </p:spTree>
    <p:extLst>
      <p:ext uri="{BB962C8B-B14F-4D97-AF65-F5344CB8AC3E}">
        <p14:creationId xmlns:p14="http://schemas.microsoft.com/office/powerpoint/2010/main" val="3847116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20650"/>
            <a:ext cx="9144000" cy="977900"/>
          </a:xfrm>
        </p:spPr>
        <p:txBody>
          <a:bodyPr rtlCol="0">
            <a:normAutofit fontScale="90000"/>
          </a:bodyPr>
          <a:lstStyle/>
          <a:p>
            <a:pPr eaLnBrk="1" fontAlgn="auto" hangingPunct="1">
              <a:spcAft>
                <a:spcPts val="0"/>
              </a:spcAft>
              <a:defRPr/>
            </a:pPr>
            <a:r>
              <a:rPr lang="en-US" dirty="0" smtClean="0">
                <a:solidFill>
                  <a:srgbClr val="2D2DB9"/>
                </a:solidFill>
                <a:ea typeface="ＭＳ Ｐゴシック" pitchFamily="-65" charset="-128"/>
                <a:cs typeface="ＭＳ Ｐゴシック" pitchFamily="-65" charset="-128"/>
              </a:rPr>
              <a:t>Darwinian Evolution – Natural Selection </a:t>
            </a:r>
            <a:endParaRPr lang="en-US" dirty="0">
              <a:solidFill>
                <a:srgbClr val="2D2DB9"/>
              </a:solidFill>
              <a:ea typeface="ＭＳ Ｐゴシック" pitchFamily="-65" charset="-128"/>
              <a:cs typeface="ＭＳ Ｐゴシック" pitchFamily="-65" charset="-128"/>
            </a:endParaRPr>
          </a:p>
        </p:txBody>
      </p:sp>
      <p:sp>
        <p:nvSpPr>
          <p:cNvPr id="83971" name="Rectangle 3"/>
          <p:cNvSpPr>
            <a:spLocks noGrp="1" noChangeArrowheads="1"/>
          </p:cNvSpPr>
          <p:nvPr>
            <p:ph type="body" idx="1"/>
          </p:nvPr>
        </p:nvSpPr>
        <p:spPr>
          <a:xfrm>
            <a:off x="0" y="5143500"/>
            <a:ext cx="2782888" cy="660400"/>
          </a:xfrm>
        </p:spPr>
        <p:txBody>
          <a:bodyPr rtlCol="0">
            <a:normAutofit lnSpcReduction="10000"/>
          </a:bodyPr>
          <a:lstStyle/>
          <a:p>
            <a:pPr eaLnBrk="1" fontAlgn="auto" hangingPunct="1">
              <a:lnSpc>
                <a:spcPct val="90000"/>
              </a:lnSpc>
              <a:spcAft>
                <a:spcPts val="0"/>
              </a:spcAft>
              <a:buFontTx/>
              <a:buNone/>
              <a:defRPr/>
            </a:pPr>
            <a:r>
              <a:rPr lang="en-US" sz="2200" dirty="0">
                <a:solidFill>
                  <a:schemeClr val="bg1"/>
                </a:solidFill>
                <a:ea typeface="ＭＳ Ｐゴシック" pitchFamily="-65" charset="-128"/>
                <a:cs typeface="ＭＳ Ｐゴシック" pitchFamily="-65" charset="-128"/>
              </a:rPr>
              <a:t>Charles Darwin</a:t>
            </a:r>
          </a:p>
          <a:p>
            <a:pPr eaLnBrk="1" fontAlgn="auto" hangingPunct="1">
              <a:lnSpc>
                <a:spcPct val="90000"/>
              </a:lnSpc>
              <a:spcAft>
                <a:spcPts val="0"/>
              </a:spcAft>
              <a:buFontTx/>
              <a:buNone/>
              <a:defRPr/>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eaLnBrk="1" fontAlgn="auto" hangingPunct="1">
              <a:lnSpc>
                <a:spcPct val="90000"/>
              </a:lnSpc>
              <a:spcAft>
                <a:spcPts val="0"/>
              </a:spcAft>
              <a:buFont typeface="Arial"/>
              <a:buChar char="•"/>
              <a:defRPr/>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65088" y="977900"/>
            <a:ext cx="1839912" cy="2363788"/>
          </a:xfrm>
          <a:prstGeom prst="rect">
            <a:avLst/>
          </a:prstGeom>
          <a:noFill/>
          <a:effectLst>
            <a:outerShdw blurRad="63500" dist="38099" dir="2700000" algn="ctr" rotWithShape="0">
              <a:srgbClr val="000000">
                <a:alpha val="74998"/>
              </a:srgbClr>
            </a:outerShdw>
          </a:effectLst>
        </p:spPr>
      </p:pic>
      <p:pic>
        <p:nvPicPr>
          <p:cNvPr id="8" name="Picture 3"/>
          <p:cNvPicPr>
            <a:picLocks noChangeAspect="1"/>
          </p:cNvPicPr>
          <p:nvPr/>
        </p:nvPicPr>
        <p:blipFill>
          <a:blip r:embed="rId4"/>
          <a:srcRect/>
          <a:stretch>
            <a:fillRect/>
          </a:stretch>
        </p:blipFill>
        <p:spPr bwMode="auto">
          <a:xfrm>
            <a:off x="117475" y="3433763"/>
            <a:ext cx="1531938" cy="3429000"/>
          </a:xfrm>
          <a:prstGeom prst="rect">
            <a:avLst/>
          </a:prstGeom>
          <a:noFill/>
          <a:effectLst>
            <a:outerShdw blurRad="63500" dist="38099" dir="2700000" algn="ctr" rotWithShape="0">
              <a:srgbClr val="000000">
                <a:alpha val="74998"/>
              </a:srgbClr>
            </a:outerShdw>
          </a:effectLst>
        </p:spPr>
      </p:pic>
      <p:sp>
        <p:nvSpPr>
          <p:cNvPr id="20485" name="TextBox 8"/>
          <p:cNvSpPr txBox="1">
            <a:spLocks noChangeArrowheads="1"/>
          </p:cNvSpPr>
          <p:nvPr/>
        </p:nvSpPr>
        <p:spPr bwMode="auto">
          <a:xfrm>
            <a:off x="2270125" y="1219200"/>
            <a:ext cx="6646863" cy="558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 if there be, owing to the high geometrical powers of increase of each species, at some age, season, or year, a </a:t>
            </a:r>
            <a:r>
              <a:rPr lang="en-US" sz="2100" b="1"/>
              <a:t>severe struggle for life</a:t>
            </a:r>
            <a:r>
              <a:rPr lang="en-US" sz="2100"/>
              <a:t>, and this certainly cannot be disputed; then, considering the infinite complexity of the relations of all organic beings to each other and to their conditions of existence, causing an infinite diversity in structure, constitution, and habits, to be advantageous to them, I think it would be a most extraordinary fact if no variation ever had occurred useful to each being's own welfare, in the same way as so many variations have occurred useful to man. But if variations useful to any organic being do occur, assuredly individuals thus characterised will have the best chance of being preserved in the struggle for life; and from </a:t>
            </a:r>
            <a:r>
              <a:rPr lang="en-US" sz="2100" b="1"/>
              <a:t>the strong principle of inheritance </a:t>
            </a:r>
            <a:r>
              <a:rPr lang="en-US" sz="2100"/>
              <a:t>they will tend to produce offspring similarly characterised. This principle of preservation, I have called, for the sake of brevity, Natural Selection.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808038" y="0"/>
            <a:ext cx="7772400" cy="1085850"/>
          </a:xfrm>
        </p:spPr>
        <p:txBody>
          <a:bodyPr/>
          <a:lstStyle/>
          <a:p>
            <a:pPr eaLnBrk="1" hangingPunct="1"/>
            <a:r>
              <a:rPr lang="en-US" i="1">
                <a:latin typeface="Calibri" charset="0"/>
              </a:rPr>
              <a:t>Nature, red in tooth and claw</a:t>
            </a:r>
          </a:p>
        </p:txBody>
      </p:sp>
      <p:sp>
        <p:nvSpPr>
          <p:cNvPr id="3" name="Subtitle 2"/>
          <p:cNvSpPr>
            <a:spLocks noGrp="1"/>
          </p:cNvSpPr>
          <p:nvPr>
            <p:ph type="subTitle" idx="1"/>
          </p:nvPr>
        </p:nvSpPr>
        <p:spPr>
          <a:xfrm>
            <a:off x="1371600" y="1708150"/>
            <a:ext cx="6400800" cy="3930650"/>
          </a:xfrm>
        </p:spPr>
        <p:txBody>
          <a:bodyPr rtlCol="0">
            <a:normAutofit fontScale="47500" lnSpcReduction="20000"/>
          </a:bodyPr>
          <a:lstStyle/>
          <a:p>
            <a:pPr eaLnBrk="1" fontAlgn="auto" hangingPunct="1">
              <a:spcAft>
                <a:spcPts val="0"/>
              </a:spcAft>
              <a:buFont typeface="Arial"/>
              <a:buNone/>
              <a:defRPr/>
            </a:pPr>
            <a:r>
              <a:rPr lang="en-US" i="1" dirty="0" smtClean="0">
                <a:ea typeface="+mn-ea"/>
                <a:cs typeface="+mn-cs"/>
              </a:rPr>
              <a:t>Are God and Nature then at strife,</a:t>
            </a:r>
            <a:r>
              <a:rPr lang="en-US" dirty="0" smtClean="0">
                <a:ea typeface="+mn-ea"/>
                <a:cs typeface="+mn-cs"/>
              </a:rPr>
              <a:t> </a:t>
            </a:r>
            <a:br>
              <a:rPr lang="en-US" dirty="0" smtClean="0">
                <a:ea typeface="+mn-ea"/>
                <a:cs typeface="+mn-cs"/>
              </a:rPr>
            </a:br>
            <a:r>
              <a:rPr lang="en-US" i="1" dirty="0" smtClean="0">
                <a:ea typeface="+mn-ea"/>
                <a:cs typeface="+mn-cs"/>
              </a:rPr>
              <a:t>That Nature lends such evil dreams?</a:t>
            </a:r>
            <a:br>
              <a:rPr lang="en-US" i="1" dirty="0" smtClean="0">
                <a:ea typeface="+mn-ea"/>
                <a:cs typeface="+mn-cs"/>
              </a:rPr>
            </a:br>
            <a:r>
              <a:rPr lang="en-US" dirty="0" smtClean="0">
                <a:ea typeface="+mn-ea"/>
                <a:cs typeface="+mn-cs"/>
              </a:rPr>
              <a:t> </a:t>
            </a:r>
            <a:r>
              <a:rPr lang="en-US" i="1" dirty="0" smtClean="0">
                <a:ea typeface="+mn-ea"/>
                <a:cs typeface="+mn-cs"/>
              </a:rPr>
              <a:t>So careful of the type she seems,</a:t>
            </a:r>
            <a:r>
              <a:rPr lang="en-US" dirty="0" smtClean="0">
                <a:ea typeface="+mn-ea"/>
                <a:cs typeface="+mn-cs"/>
              </a:rPr>
              <a:t> </a:t>
            </a:r>
            <a:br>
              <a:rPr lang="en-US" dirty="0" smtClean="0">
                <a:ea typeface="+mn-ea"/>
                <a:cs typeface="+mn-cs"/>
              </a:rPr>
            </a:br>
            <a:r>
              <a:rPr lang="en-US" i="1" dirty="0" smtClean="0">
                <a:ea typeface="+mn-ea"/>
                <a:cs typeface="+mn-cs"/>
              </a:rPr>
              <a:t>So careless of the single life;</a:t>
            </a:r>
            <a:r>
              <a:rPr lang="en-US" dirty="0" smtClean="0">
                <a:ea typeface="+mn-ea"/>
                <a:cs typeface="+mn-cs"/>
              </a:rPr>
              <a:t> </a:t>
            </a:r>
            <a:br>
              <a:rPr lang="en-US" dirty="0" smtClean="0">
                <a:ea typeface="+mn-ea"/>
                <a:cs typeface="+mn-cs"/>
              </a:rPr>
            </a:br>
            <a:endParaRPr lang="en-US" dirty="0" smtClean="0">
              <a:ea typeface="+mn-ea"/>
              <a:cs typeface="+mn-cs"/>
            </a:endParaRPr>
          </a:p>
          <a:p>
            <a:pPr eaLnBrk="1" fontAlgn="auto" hangingPunct="1">
              <a:spcAft>
                <a:spcPts val="0"/>
              </a:spcAft>
              <a:buFont typeface="Arial"/>
              <a:buNone/>
              <a:defRPr/>
            </a:pPr>
            <a:r>
              <a:rPr lang="en-US" i="1" dirty="0" smtClean="0">
                <a:ea typeface="+mn-ea"/>
                <a:cs typeface="+mn-cs"/>
              </a:rPr>
              <a:t>That I, </a:t>
            </a:r>
            <a:r>
              <a:rPr lang="en-US" sz="3158" i="1" dirty="0">
                <a:ea typeface="+mn-ea"/>
                <a:cs typeface="+mn-cs"/>
              </a:rPr>
              <a:t>considering </a:t>
            </a:r>
            <a:r>
              <a:rPr lang="en-US" sz="3158" i="1" dirty="0" smtClean="0">
                <a:ea typeface="+mn-ea"/>
                <a:cs typeface="+mn-cs"/>
              </a:rPr>
              <a:t>everywhere</a:t>
            </a:r>
            <a:br>
              <a:rPr lang="en-US" sz="3158" i="1" dirty="0" smtClean="0">
                <a:ea typeface="+mn-ea"/>
                <a:cs typeface="+mn-cs"/>
              </a:rPr>
            </a:br>
            <a:r>
              <a:rPr lang="en-US" sz="3158" i="1" dirty="0" smtClean="0">
                <a:ea typeface="+mn-ea"/>
                <a:cs typeface="+mn-cs"/>
              </a:rPr>
              <a:t>Her </a:t>
            </a:r>
            <a:r>
              <a:rPr lang="en-US" sz="3158" i="1" dirty="0">
                <a:ea typeface="+mn-ea"/>
                <a:cs typeface="+mn-cs"/>
              </a:rPr>
              <a:t>secret meaning in her deeds,</a:t>
            </a:r>
            <a:r>
              <a:rPr lang="en-US" sz="3158" i="1" dirty="0" smtClean="0">
                <a:ea typeface="+mn-ea"/>
                <a:cs typeface="+mn-cs"/>
              </a:rPr>
              <a:t> </a:t>
            </a:r>
            <a:br>
              <a:rPr lang="en-US" sz="3158" i="1" dirty="0" smtClean="0">
                <a:ea typeface="+mn-ea"/>
                <a:cs typeface="+mn-cs"/>
              </a:rPr>
            </a:br>
            <a:r>
              <a:rPr lang="en-US" sz="3158" i="1" dirty="0" smtClean="0">
                <a:ea typeface="+mn-ea"/>
                <a:cs typeface="+mn-cs"/>
              </a:rPr>
              <a:t>And </a:t>
            </a:r>
            <a:r>
              <a:rPr lang="en-US" sz="3158" i="1" dirty="0">
                <a:ea typeface="+mn-ea"/>
                <a:cs typeface="+mn-cs"/>
              </a:rPr>
              <a:t>finding that of fifty seeds</a:t>
            </a:r>
            <a:r>
              <a:rPr lang="en-US" sz="3158" i="1" dirty="0" smtClean="0">
                <a:ea typeface="+mn-ea"/>
                <a:cs typeface="+mn-cs"/>
              </a:rPr>
              <a:t> </a:t>
            </a:r>
            <a:br>
              <a:rPr lang="en-US" sz="3158" i="1" dirty="0" smtClean="0">
                <a:ea typeface="+mn-ea"/>
                <a:cs typeface="+mn-cs"/>
              </a:rPr>
            </a:br>
            <a:r>
              <a:rPr lang="en-US" sz="3158" i="1" dirty="0" smtClean="0">
                <a:ea typeface="+mn-ea"/>
                <a:cs typeface="+mn-cs"/>
              </a:rPr>
              <a:t>She </a:t>
            </a:r>
            <a:r>
              <a:rPr lang="en-US" sz="3158" i="1" dirty="0">
                <a:ea typeface="+mn-ea"/>
                <a:cs typeface="+mn-cs"/>
              </a:rPr>
              <a:t>often brings but one </a:t>
            </a:r>
            <a:r>
              <a:rPr lang="en-US" i="1" dirty="0" smtClean="0">
                <a:ea typeface="+mn-ea"/>
                <a:cs typeface="+mn-cs"/>
              </a:rPr>
              <a:t>to bear,</a:t>
            </a:r>
            <a:r>
              <a:rPr lang="en-US" dirty="0" smtClean="0">
                <a:ea typeface="+mn-ea"/>
                <a:cs typeface="+mn-cs"/>
              </a:rPr>
              <a:t> </a:t>
            </a: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r>
              <a:rPr lang="en-US" dirty="0" smtClean="0">
                <a:ea typeface="+mn-ea"/>
                <a:cs typeface="+mn-cs"/>
              </a:rPr>
              <a:t>Canto 56</a:t>
            </a:r>
          </a:p>
          <a:p>
            <a:pPr eaLnBrk="1" fontAlgn="auto" hangingPunct="1">
              <a:spcAft>
                <a:spcPts val="0"/>
              </a:spcAft>
              <a:buFont typeface="Arial"/>
              <a:buNone/>
              <a:defRPr/>
            </a:pPr>
            <a:r>
              <a:rPr lang="en-US" i="1" dirty="0" smtClean="0">
                <a:ea typeface="+mn-ea"/>
                <a:cs typeface="+mn-cs"/>
              </a:rPr>
              <a:t>Who trusted God was love indeed</a:t>
            </a:r>
            <a:br>
              <a:rPr lang="en-US" i="1" dirty="0" smtClean="0">
                <a:ea typeface="+mn-ea"/>
                <a:cs typeface="+mn-cs"/>
              </a:rPr>
            </a:br>
            <a:r>
              <a:rPr lang="en-US" i="1" dirty="0" smtClean="0">
                <a:ea typeface="+mn-ea"/>
                <a:cs typeface="+mn-cs"/>
              </a:rPr>
              <a:t>And love Creation's final law</a:t>
            </a:r>
            <a:br>
              <a:rPr lang="en-US" i="1" dirty="0" smtClean="0">
                <a:ea typeface="+mn-ea"/>
                <a:cs typeface="+mn-cs"/>
              </a:rPr>
            </a:br>
            <a:r>
              <a:rPr lang="en-US" i="1" dirty="0" err="1" smtClean="0">
                <a:ea typeface="+mn-ea"/>
                <a:cs typeface="+mn-cs"/>
              </a:rPr>
              <a:t>Tho</a:t>
            </a:r>
            <a:r>
              <a:rPr lang="en-US" i="1" dirty="0" smtClean="0">
                <a:ea typeface="+mn-ea"/>
                <a:cs typeface="+mn-cs"/>
              </a:rPr>
              <a:t>' Nature, red in tooth and claw</a:t>
            </a:r>
            <a:br>
              <a:rPr lang="en-US" i="1" dirty="0" smtClean="0">
                <a:ea typeface="+mn-ea"/>
                <a:cs typeface="+mn-cs"/>
              </a:rPr>
            </a:br>
            <a:r>
              <a:rPr lang="en-US" i="1" dirty="0" smtClean="0">
                <a:ea typeface="+mn-ea"/>
                <a:cs typeface="+mn-cs"/>
              </a:rPr>
              <a:t>With ravine, </a:t>
            </a:r>
            <a:r>
              <a:rPr lang="en-US" i="1" dirty="0" err="1" smtClean="0">
                <a:ea typeface="+mn-ea"/>
                <a:cs typeface="+mn-cs"/>
              </a:rPr>
              <a:t>shriek'd</a:t>
            </a:r>
            <a:r>
              <a:rPr lang="en-US" i="1" dirty="0" smtClean="0">
                <a:ea typeface="+mn-ea"/>
                <a:cs typeface="+mn-cs"/>
              </a:rPr>
              <a:t> against his creed</a:t>
            </a: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r>
              <a:rPr lang="en-US" dirty="0" smtClean="0">
                <a:ea typeface="+mn-ea"/>
                <a:cs typeface="+mn-cs"/>
              </a:rPr>
              <a:t>From: Alfred Lord Tennyson's </a:t>
            </a:r>
            <a:r>
              <a:rPr lang="en-US" i="1" dirty="0" smtClean="0">
                <a:ea typeface="+mn-ea"/>
                <a:cs typeface="+mn-cs"/>
              </a:rPr>
              <a:t>In Memoriam A. H. H.</a:t>
            </a:r>
            <a:r>
              <a:rPr lang="en-US" dirty="0" smtClean="0">
                <a:ea typeface="+mn-ea"/>
                <a:cs typeface="+mn-cs"/>
              </a:rPr>
              <a:t>, 1850 (published before Darwin's  Origin of species)</a:t>
            </a:r>
            <a:endParaRPr lang="en-US" dirty="0">
              <a:ea typeface="+mn-ea"/>
              <a:cs typeface="+mn-cs"/>
            </a:endParaRP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85850"/>
            <a:ext cx="2276475" cy="338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146050"/>
            <a:ext cx="6838950" cy="793750"/>
          </a:xfrm>
        </p:spPr>
        <p:txBody>
          <a:bodyPr rtlCol="0">
            <a:normAutofit fontScale="90000"/>
          </a:bodyPr>
          <a:lstStyle/>
          <a:p>
            <a:pPr eaLnBrk="1" fontAlgn="auto" hangingPunct="1">
              <a:spcAft>
                <a:spcPts val="0"/>
              </a:spcAft>
              <a:defRPr/>
            </a:pPr>
            <a:r>
              <a:rPr lang="en-US" dirty="0" smtClean="0">
                <a:ea typeface="+mj-ea"/>
                <a:cs typeface="+mj-cs"/>
              </a:rPr>
              <a:t>Social Darwinism and Eugenics</a:t>
            </a:r>
            <a:br>
              <a:rPr lang="en-US" dirty="0" smtClean="0">
                <a:ea typeface="+mj-ea"/>
                <a:cs typeface="+mj-cs"/>
              </a:rPr>
            </a:br>
            <a:r>
              <a:rPr lang="en-US" sz="2222" dirty="0" smtClean="0">
                <a:ea typeface="+mj-ea"/>
                <a:cs typeface="+mj-cs"/>
              </a:rPr>
              <a:t>(Spencer, Malthus, Galton)</a:t>
            </a:r>
            <a:endParaRPr lang="en-US" sz="2222" dirty="0">
              <a:ea typeface="+mj-ea"/>
              <a:cs typeface="+mj-cs"/>
            </a:endParaRP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6050"/>
            <a:ext cx="1812925"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Box 5"/>
          <p:cNvSpPr txBox="1">
            <a:spLocks noChangeArrowheads="1"/>
          </p:cNvSpPr>
          <p:nvPr/>
        </p:nvSpPr>
        <p:spPr bwMode="auto">
          <a:xfrm>
            <a:off x="2127250" y="1281113"/>
            <a:ext cx="6234113"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Herbert Spencer </a:t>
            </a:r>
            <a:r>
              <a:rPr lang="en-US" sz="1800" dirty="0"/>
              <a:t>in his </a:t>
            </a:r>
            <a:r>
              <a:rPr lang="en-US" sz="1800" i="1" dirty="0"/>
              <a:t>Principles of Biology</a:t>
            </a:r>
            <a:r>
              <a:rPr lang="en-US" sz="1800" dirty="0"/>
              <a:t> of 1864 wrote: 'This survival of the fittest, which I have here sought to express in mechanical terms, is that which Mr. Darwin has called "natural selection", or the preservation of </a:t>
            </a:r>
            <a:r>
              <a:rPr lang="en-US" sz="1800" dirty="0" err="1"/>
              <a:t>favoured</a:t>
            </a:r>
            <a:r>
              <a:rPr lang="en-US" sz="1800" dirty="0"/>
              <a:t> races in the struggle for life.'"</a:t>
            </a:r>
          </a:p>
        </p:txBody>
      </p:sp>
      <p:sp>
        <p:nvSpPr>
          <p:cNvPr id="23556" name="TextBox 6"/>
          <p:cNvSpPr txBox="1">
            <a:spLocks noChangeArrowheads="1"/>
          </p:cNvSpPr>
          <p:nvPr/>
        </p:nvSpPr>
        <p:spPr bwMode="auto">
          <a:xfrm>
            <a:off x="155575" y="3065463"/>
            <a:ext cx="6002338" cy="369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Charles Darwin </a:t>
            </a:r>
            <a:r>
              <a:rPr lang="en-US" sz="1800" dirty="0"/>
              <a:t>in </a:t>
            </a:r>
            <a:r>
              <a:rPr lang="en-US" sz="1800" i="1" dirty="0"/>
              <a:t>The Descent of Man, and Selection in Relation to Sex</a:t>
            </a:r>
            <a:r>
              <a:rPr lang="en-US" sz="1800" dirty="0"/>
              <a:t> (1882): 'Thus the weak members of civilized societies propagate their kind. No one who has attended to the breeding of domestic animals will doubt that this must be highly injurious to the race of man. It is surprising how soon a want of care, or care wrongly directed, leads to the degeneration of a domestic race; but excepting in the case of man himself, hardly any one is so ignorant as to allow his worst animals to breed. …  but there appears to be at least one check in steady action, namely that the weaker and inferior members of society do not marry so freely as the sound …</a:t>
            </a:r>
          </a:p>
          <a:p>
            <a:pPr eaLnBrk="1" hangingPunct="1"/>
            <a:endParaRPr lang="en-US" sz="1800" dirty="0"/>
          </a:p>
        </p:txBody>
      </p:sp>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763838"/>
            <a:ext cx="273685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Box 9"/>
          <p:cNvSpPr txBox="1">
            <a:spLocks noChangeArrowheads="1"/>
          </p:cNvSpPr>
          <p:nvPr/>
        </p:nvSpPr>
        <p:spPr bwMode="auto">
          <a:xfrm>
            <a:off x="6046788" y="6369050"/>
            <a:ext cx="3068637"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Charles Robert Darwin, aged 45 in 1854</a:t>
            </a:r>
          </a:p>
        </p:txBody>
      </p:sp>
      <p:sp>
        <p:nvSpPr>
          <p:cNvPr id="23559" name="TextBox 10"/>
          <p:cNvSpPr txBox="1">
            <a:spLocks noChangeArrowheads="1"/>
          </p:cNvSpPr>
          <p:nvPr/>
        </p:nvSpPr>
        <p:spPr bwMode="auto">
          <a:xfrm>
            <a:off x="0" y="6569075"/>
            <a:ext cx="16335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46200"/>
          </a:xfrm>
        </p:spPr>
        <p:txBody>
          <a:bodyPr rtlCol="0">
            <a:normAutofit fontScale="90000"/>
          </a:bodyPr>
          <a:lstStyle/>
          <a:p>
            <a:pPr eaLnBrk="1" fontAlgn="auto" hangingPunct="1">
              <a:spcAft>
                <a:spcPts val="0"/>
              </a:spcAft>
              <a:defRPr/>
            </a:pPr>
            <a:r>
              <a:rPr lang="en-US" dirty="0" smtClean="0">
                <a:ea typeface="+mj-ea"/>
                <a:cs typeface="+mj-cs"/>
              </a:rPr>
              <a:t>Prince </a:t>
            </a:r>
            <a:r>
              <a:rPr lang="en-US" b="1" dirty="0" err="1" smtClean="0">
                <a:ea typeface="+mj-ea"/>
                <a:cs typeface="+mj-cs"/>
                <a:hlinkClick r:id="rId2"/>
              </a:rPr>
              <a:t>Pyotr</a:t>
            </a:r>
            <a:r>
              <a:rPr lang="en-US" b="1" dirty="0" smtClean="0">
                <a:ea typeface="+mj-ea"/>
                <a:cs typeface="+mj-cs"/>
                <a:hlinkClick r:id="rId2"/>
              </a:rPr>
              <a:t> </a:t>
            </a:r>
            <a:r>
              <a:rPr lang="en-US" b="1" dirty="0" err="1" smtClean="0">
                <a:ea typeface="+mj-ea"/>
                <a:cs typeface="+mj-cs"/>
                <a:hlinkClick r:id="rId2"/>
              </a:rPr>
              <a:t>Alexeyevich</a:t>
            </a:r>
            <a:r>
              <a:rPr lang="en-US" b="1" dirty="0" smtClean="0">
                <a:ea typeface="+mj-ea"/>
                <a:cs typeface="+mj-cs"/>
                <a:hlinkClick r:id="rId2"/>
              </a:rPr>
              <a:t> Kropotkin</a:t>
            </a:r>
            <a:r>
              <a:rPr lang="en-US" b="1" dirty="0" smtClean="0">
                <a:ea typeface="+mj-ea"/>
                <a:cs typeface="+mj-cs"/>
              </a:rPr>
              <a:t/>
            </a:r>
            <a:br>
              <a:rPr lang="en-US" b="1" dirty="0" smtClean="0">
                <a:ea typeface="+mj-ea"/>
                <a:cs typeface="+mj-cs"/>
              </a:rPr>
            </a:br>
            <a:r>
              <a:rPr lang="en-US" b="1" i="1" dirty="0" smtClean="0">
                <a:ea typeface="+mj-ea"/>
                <a:cs typeface="+mj-cs"/>
              </a:rPr>
              <a:t>Mutual Aid: A Factor of Evolution</a:t>
            </a:r>
            <a:endParaRPr lang="en-US" sz="2667" i="1" dirty="0">
              <a:ea typeface="+mj-ea"/>
              <a:cs typeface="+mj-cs"/>
            </a:endParaRPr>
          </a:p>
        </p:txBody>
      </p:sp>
      <p:sp>
        <p:nvSpPr>
          <p:cNvPr id="24578" name="Content Placeholder 2"/>
          <p:cNvSpPr>
            <a:spLocks noGrp="1"/>
          </p:cNvSpPr>
          <p:nvPr>
            <p:ph idx="1"/>
          </p:nvPr>
        </p:nvSpPr>
        <p:spPr>
          <a:xfrm>
            <a:off x="2720975" y="3192463"/>
            <a:ext cx="4797425" cy="3633787"/>
          </a:xfrm>
        </p:spPr>
        <p:txBody>
          <a:bodyPr/>
          <a:lstStyle/>
          <a:p>
            <a:pPr eaLnBrk="1" hangingPunct="1">
              <a:buFont typeface="Arial" charset="0"/>
              <a:buNone/>
            </a:pPr>
            <a:r>
              <a:rPr lang="en-US">
                <a:latin typeface="Calibri" charset="0"/>
              </a:rPr>
              <a:t>Chapters written 1890-96</a:t>
            </a:r>
          </a:p>
          <a:p>
            <a:pPr eaLnBrk="1" hangingPunct="1">
              <a:buFont typeface="Arial" charset="0"/>
              <a:buNone/>
            </a:pPr>
            <a:r>
              <a:rPr lang="en-US">
                <a:latin typeface="Calibri" charset="0"/>
              </a:rPr>
              <a:t>Critique of the "Struggle for Existence". </a:t>
            </a:r>
          </a:p>
          <a:p>
            <a:pPr eaLnBrk="1" hangingPunct="1">
              <a:buFont typeface="Arial" charset="0"/>
              <a:buNone/>
            </a:pPr>
            <a:r>
              <a:rPr lang="en-US">
                <a:latin typeface="Calibri" charset="0"/>
              </a:rPr>
              <a:t>Raises the question </a:t>
            </a:r>
            <a:br>
              <a:rPr lang="en-US">
                <a:latin typeface="Calibri" charset="0"/>
              </a:rPr>
            </a:br>
            <a:r>
              <a:rPr lang="en-US">
                <a:latin typeface="Calibri" charset="0"/>
              </a:rPr>
              <a:t>"Who are the fittest?"</a:t>
            </a:r>
          </a:p>
          <a:p>
            <a:pPr eaLnBrk="1" hangingPunct="1">
              <a:buFont typeface="Arial" charset="0"/>
              <a:buNone/>
            </a:pPr>
            <a:endParaRPr lang="en-US">
              <a:latin typeface="Calibri" charset="0"/>
            </a:endParaRPr>
          </a:p>
          <a:p>
            <a:pPr eaLnBrk="1" hangingPunct="1"/>
            <a:endParaRPr lang="en-US">
              <a:latin typeface="Calibri" charset="0"/>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3327400"/>
            <a:ext cx="2668587" cy="349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4467225"/>
            <a:ext cx="1495425"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Box 5"/>
          <p:cNvSpPr txBox="1">
            <a:spLocks noChangeArrowheads="1"/>
          </p:cNvSpPr>
          <p:nvPr/>
        </p:nvSpPr>
        <p:spPr bwMode="auto">
          <a:xfrm>
            <a:off x="228600" y="1620838"/>
            <a:ext cx="86979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Russian Anarchist; organized geographical survey expedition to Siberia and Manchuria; spent most of his life in Switzerland, France (Paris commune), and England; returned to Russia after the 1917 revolution, but did not like the Bolsheviks and spoke out against authoritarian socialism</a:t>
            </a:r>
            <a:r>
              <a:rPr lang="en-US" sz="1800" b="1"/>
              <a:t>.</a:t>
            </a:r>
            <a:r>
              <a:rPr lang="en-US" sz="1800"/>
              <a:t>   </a:t>
            </a:r>
            <a:r>
              <a:rPr lang="en-US" sz="1800" b="1" i="1"/>
              <a:t> </a:t>
            </a:r>
            <a:endParaRPr lang="en-US" sz="1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Symbiogenesis </a:t>
            </a:r>
          </a:p>
        </p:txBody>
      </p:sp>
      <p:sp>
        <p:nvSpPr>
          <p:cNvPr id="3" name="Content Placeholder 2"/>
          <p:cNvSpPr>
            <a:spLocks noGrp="1"/>
          </p:cNvSpPr>
          <p:nvPr>
            <p:ph idx="1"/>
          </p:nvPr>
        </p:nvSpPr>
        <p:spPr>
          <a:xfrm>
            <a:off x="457200" y="1600200"/>
            <a:ext cx="5051425" cy="2454275"/>
          </a:xfrm>
        </p:spPr>
        <p:txBody>
          <a:bodyPr rtlCol="0">
            <a:normAutofit fontScale="85000" lnSpcReduction="20000"/>
          </a:bodyPr>
          <a:lstStyle/>
          <a:p>
            <a:pPr eaLnBrk="1" fontAlgn="auto" hangingPunct="1">
              <a:spcAft>
                <a:spcPts val="0"/>
              </a:spcAft>
              <a:buFont typeface="Arial"/>
              <a:buChar char="•"/>
              <a:defRPr/>
            </a:pPr>
            <a:r>
              <a:rPr lang="en-US" b="1" dirty="0" smtClean="0">
                <a:ea typeface="+mn-ea"/>
                <a:cs typeface="+mn-cs"/>
                <a:hlinkClick r:id="rId2"/>
              </a:rPr>
              <a:t>Konstantin </a:t>
            </a:r>
            <a:r>
              <a:rPr lang="en-US" b="1" dirty="0" err="1" smtClean="0">
                <a:ea typeface="+mn-ea"/>
                <a:cs typeface="+mn-cs"/>
                <a:hlinkClick r:id="rId2"/>
              </a:rPr>
              <a:t>Mereschkowski</a:t>
            </a:r>
            <a:r>
              <a:rPr lang="en-US" b="1" dirty="0" smtClean="0">
                <a:ea typeface="+mn-ea"/>
                <a:cs typeface="+mn-cs"/>
              </a:rPr>
              <a:t>: </a:t>
            </a:r>
          </a:p>
          <a:p>
            <a:pPr eaLnBrk="1" fontAlgn="auto" hangingPunct="1">
              <a:spcAft>
                <a:spcPts val="0"/>
              </a:spcAft>
              <a:buFont typeface="Arial"/>
              <a:buChar char="•"/>
              <a:defRPr/>
            </a:pPr>
            <a:r>
              <a:rPr lang="en-US" i="1" dirty="0" smtClean="0">
                <a:ea typeface="+mn-ea"/>
                <a:cs typeface="+mn-cs"/>
              </a:rPr>
              <a:t>The nature and origins of </a:t>
            </a:r>
            <a:r>
              <a:rPr lang="en-US" i="1" dirty="0" err="1" smtClean="0">
                <a:ea typeface="+mn-ea"/>
                <a:cs typeface="+mn-cs"/>
              </a:rPr>
              <a:t>chromatophores</a:t>
            </a:r>
            <a:r>
              <a:rPr lang="en-US" i="1" dirty="0" smtClean="0">
                <a:ea typeface="+mn-ea"/>
                <a:cs typeface="+mn-cs"/>
              </a:rPr>
              <a:t> in the plant kingdom (1905)</a:t>
            </a:r>
          </a:p>
          <a:p>
            <a:pPr eaLnBrk="1" fontAlgn="auto" hangingPunct="1">
              <a:spcAft>
                <a:spcPts val="0"/>
              </a:spcAft>
              <a:buFont typeface="Arial"/>
              <a:buChar char="•"/>
              <a:defRPr/>
            </a:pPr>
            <a:r>
              <a:rPr lang="en-US" i="1" dirty="0" smtClean="0">
                <a:ea typeface="+mn-ea"/>
                <a:cs typeface="+mn-cs"/>
              </a:rPr>
              <a:t>The Theory of Two </a:t>
            </a:r>
            <a:r>
              <a:rPr lang="en-US" i="1" dirty="0" err="1" smtClean="0">
                <a:ea typeface="+mn-ea"/>
                <a:cs typeface="+mn-cs"/>
              </a:rPr>
              <a:t>Plasms</a:t>
            </a:r>
            <a:r>
              <a:rPr lang="en-US" i="1" dirty="0" smtClean="0">
                <a:ea typeface="+mn-ea"/>
                <a:cs typeface="+mn-cs"/>
              </a:rPr>
              <a:t> as the Basis of </a:t>
            </a:r>
            <a:r>
              <a:rPr lang="en-US" i="1" dirty="0" err="1" smtClean="0">
                <a:ea typeface="+mn-ea"/>
                <a:cs typeface="+mn-cs"/>
              </a:rPr>
              <a:t>Symbiogenesis</a:t>
            </a:r>
            <a:r>
              <a:rPr lang="en-US" i="1" dirty="0" smtClean="0">
                <a:ea typeface="+mn-ea"/>
                <a:cs typeface="+mn-cs"/>
              </a:rPr>
              <a:t> (1909)</a:t>
            </a:r>
            <a:endParaRPr lang="en-US" b="1" dirty="0">
              <a:ea typeface="+mn-ea"/>
              <a:cs typeface="+mn-cs"/>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217613"/>
            <a:ext cx="3082925" cy="418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extBox 4"/>
          <p:cNvSpPr txBox="1">
            <a:spLocks noChangeArrowheads="1"/>
          </p:cNvSpPr>
          <p:nvPr/>
        </p:nvSpPr>
        <p:spPr bwMode="auto">
          <a:xfrm>
            <a:off x="457200" y="4913313"/>
            <a:ext cx="51974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Natural selection cannot create novelty.  </a:t>
            </a:r>
            <a:br>
              <a:rPr lang="en-US" sz="1800"/>
            </a:br>
            <a:r>
              <a:rPr lang="en-US" sz="1800">
                <a:sym typeface="Wingdings" charset="0"/>
              </a:rPr>
              <a:t> </a:t>
            </a:r>
            <a:r>
              <a:rPr lang="en-US" sz="1800"/>
              <a:t>Acquisition and inheritance of microbes</a:t>
            </a:r>
          </a:p>
          <a:p>
            <a:pPr eaLnBrk="1" hangingPunct="1"/>
            <a:endParaRPr lang="en-US" sz="1800"/>
          </a:p>
          <a:p>
            <a:pPr eaLnBrk="1" hangingPunct="1"/>
            <a:r>
              <a:rPr lang="en-US" sz="1800"/>
              <a:t>(see also Lynn Margulis' theory of serial endosybiosis)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92688" cy="1143000"/>
          </a:xfrm>
        </p:spPr>
        <p:txBody>
          <a:bodyPr rtlCol="0">
            <a:normAutofit/>
          </a:bodyPr>
          <a:lstStyle/>
          <a:p>
            <a:pPr eaLnBrk="1" fontAlgn="auto" hangingPunct="1">
              <a:spcAft>
                <a:spcPts val="0"/>
              </a:spcAft>
              <a:defRPr/>
            </a:pPr>
            <a:r>
              <a:rPr lang="en-US" dirty="0" smtClean="0">
                <a:ea typeface="+mj-ea"/>
                <a:cs typeface="+mj-cs"/>
              </a:rPr>
              <a:t>Gaia Hypothesis</a:t>
            </a:r>
            <a:br>
              <a:rPr lang="en-US" dirty="0" smtClean="0">
                <a:ea typeface="+mj-ea"/>
                <a:cs typeface="+mj-cs"/>
              </a:rPr>
            </a:br>
            <a:r>
              <a:rPr lang="en-US" sz="2444" dirty="0" smtClean="0">
                <a:ea typeface="+mj-ea"/>
                <a:cs typeface="+mj-cs"/>
                <a:hlinkClick r:id="rId2"/>
              </a:rPr>
              <a:t>Lynn Margulis</a:t>
            </a:r>
            <a:r>
              <a:rPr lang="en-US" sz="2444" dirty="0" smtClean="0">
                <a:ea typeface="+mj-ea"/>
                <a:cs typeface="+mj-cs"/>
              </a:rPr>
              <a:t>, </a:t>
            </a:r>
            <a:r>
              <a:rPr lang="en-US" sz="2444" dirty="0" smtClean="0">
                <a:ea typeface="+mj-ea"/>
                <a:cs typeface="+mj-cs"/>
                <a:hlinkClick r:id="rId3"/>
              </a:rPr>
              <a:t>James Lovelock  </a:t>
            </a:r>
            <a:endParaRPr lang="en-US" sz="2444" dirty="0">
              <a:ea typeface="+mj-ea"/>
              <a:cs typeface="+mj-cs"/>
            </a:endParaRPr>
          </a:p>
        </p:txBody>
      </p:sp>
      <p:sp>
        <p:nvSpPr>
          <p:cNvPr id="26626" name="Content Placeholder 2"/>
          <p:cNvSpPr>
            <a:spLocks noGrp="1"/>
          </p:cNvSpPr>
          <p:nvPr>
            <p:ph idx="1"/>
          </p:nvPr>
        </p:nvSpPr>
        <p:spPr>
          <a:xfrm>
            <a:off x="0" y="1322388"/>
            <a:ext cx="5864225" cy="2146300"/>
          </a:xfrm>
        </p:spPr>
        <p:txBody>
          <a:bodyPr/>
          <a:lstStyle/>
          <a:p>
            <a:pPr eaLnBrk="1" hangingPunct="1"/>
            <a:r>
              <a:rPr lang="en-US" sz="2400">
                <a:latin typeface="Calibri" charset="0"/>
              </a:rPr>
              <a:t>Ecosystems (including the whole biosphere) can be seen as super organisms with their own homeostatic mechanisms.    </a:t>
            </a:r>
          </a:p>
        </p:txBody>
      </p:sp>
      <p:pic>
        <p:nvPicPr>
          <p:cNvPr id="266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325438"/>
            <a:ext cx="2519363"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3154363"/>
            <a:ext cx="2519363"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Box 5"/>
          <p:cNvSpPr txBox="1">
            <a:spLocks noChangeArrowheads="1"/>
          </p:cNvSpPr>
          <p:nvPr/>
        </p:nvSpPr>
        <p:spPr bwMode="auto">
          <a:xfrm>
            <a:off x="7510463" y="6430963"/>
            <a:ext cx="16335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
        <p:nvSpPr>
          <p:cNvPr id="26630" name="TextBox 6"/>
          <p:cNvSpPr txBox="1">
            <a:spLocks noChangeArrowheads="1"/>
          </p:cNvSpPr>
          <p:nvPr/>
        </p:nvSpPr>
        <p:spPr bwMode="auto">
          <a:xfrm>
            <a:off x="192088" y="2532063"/>
            <a:ext cx="5532437"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Problems: </a:t>
            </a:r>
            <a:br>
              <a:rPr lang="en-US" sz="1800"/>
            </a:br>
            <a:r>
              <a:rPr lang="en-US" sz="1800"/>
              <a:t>A single organisms cannot evolve by natural selection.</a:t>
            </a:r>
            <a:br>
              <a:rPr lang="en-US" sz="1800"/>
            </a:br>
            <a:r>
              <a:rPr lang="en-US" sz="1800"/>
              <a:t>Both positive and negative feed back loops exist in the biosphere.</a:t>
            </a:r>
          </a:p>
          <a:p>
            <a:pPr eaLnBrk="1" hangingPunct="1"/>
            <a:r>
              <a:rPr lang="en-US" sz="1800"/>
              <a:t>John Maynard Smith in Connie Barlow's "From Gaia to Selfish gene":</a:t>
            </a:r>
          </a:p>
          <a:p>
            <a:pPr eaLnBrk="1" hangingPunct="1"/>
            <a:endParaRPr lang="en-US" sz="1800"/>
          </a:p>
          <a:p>
            <a:pPr eaLnBrk="1" hangingPunct="1"/>
            <a:r>
              <a:rPr lang="en-US" sz="1800"/>
              <a:t>  </a:t>
            </a:r>
          </a:p>
          <a:p>
            <a:pPr eaLnBrk="1" hangingPunct="1"/>
            <a:endParaRPr lang="en-US" sz="1800"/>
          </a:p>
        </p:txBody>
      </p:sp>
      <p:pic>
        <p:nvPicPr>
          <p:cNvPr id="266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88" y="4273550"/>
            <a:ext cx="5573712" cy="253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smtClean="0"/>
              <a:t>Holobiont and Evolution</a:t>
            </a:r>
            <a:endParaRPr lang="en-US" dirty="0"/>
          </a:p>
        </p:txBody>
      </p:sp>
      <p:sp>
        <p:nvSpPr>
          <p:cNvPr id="3" name="Content Placeholder 2"/>
          <p:cNvSpPr>
            <a:spLocks noGrp="1"/>
          </p:cNvSpPr>
          <p:nvPr>
            <p:ph idx="1"/>
          </p:nvPr>
        </p:nvSpPr>
        <p:spPr>
          <a:xfrm>
            <a:off x="140407" y="1600200"/>
            <a:ext cx="4307939" cy="4525963"/>
          </a:xfrm>
        </p:spPr>
        <p:txBody>
          <a:bodyPr/>
          <a:lstStyle/>
          <a:p>
            <a:pPr marL="0" indent="0">
              <a:buNone/>
            </a:pPr>
            <a:r>
              <a:rPr lang="en-US" sz="2000" dirty="0" smtClean="0"/>
              <a:t>Holobiont = Host plus all its Symbionts </a:t>
            </a:r>
          </a:p>
          <a:p>
            <a:pPr marL="0" indent="0">
              <a:buNone/>
            </a:pPr>
            <a:r>
              <a:rPr lang="en-US" sz="2000" dirty="0" smtClean="0"/>
              <a:t>In science symbiont is usually defined as living together, </a:t>
            </a:r>
            <a:r>
              <a:rPr lang="en-US" sz="2000" i="1" dirty="0" smtClean="0"/>
              <a:t>i.e.</a:t>
            </a:r>
            <a:r>
              <a:rPr lang="en-US" sz="2000" dirty="0" smtClean="0"/>
              <a:t> the term includes mutualistic, commensal and parasitic interactions.</a:t>
            </a:r>
          </a:p>
          <a:p>
            <a:pPr marL="0" indent="0">
              <a:buNone/>
            </a:pPr>
            <a:endParaRPr lang="en-US" sz="2000" dirty="0"/>
          </a:p>
          <a:p>
            <a:pPr marL="0" indent="0">
              <a:buNone/>
            </a:pPr>
            <a:r>
              <a:rPr lang="en-US" sz="2400" dirty="0" smtClean="0"/>
              <a:t>The fitness of the Holobiont is the arbiter of selection. </a:t>
            </a:r>
          </a:p>
          <a:p>
            <a:pPr marL="0" indent="0">
              <a:buNone/>
            </a:pPr>
            <a:endParaRPr lang="en-US" sz="2400" dirty="0"/>
          </a:p>
          <a:p>
            <a:pPr marL="0" indent="0">
              <a:buNone/>
            </a:pPr>
            <a:r>
              <a:rPr lang="en-US" sz="2400" dirty="0" smtClean="0"/>
              <a:t>The </a:t>
            </a:r>
            <a:r>
              <a:rPr lang="en-US" sz="2400" dirty="0" err="1" smtClean="0"/>
              <a:t>Hologenome</a:t>
            </a:r>
            <a:r>
              <a:rPr lang="en-US" sz="2400" dirty="0" smtClean="0"/>
              <a:t> Theory of Evolution </a:t>
            </a:r>
            <a:endParaRPr lang="en-US" sz="2400" dirty="0"/>
          </a:p>
        </p:txBody>
      </p:sp>
      <p:pic>
        <p:nvPicPr>
          <p:cNvPr id="4" name="Picture 3"/>
          <p:cNvPicPr>
            <a:picLocks noChangeAspect="1"/>
          </p:cNvPicPr>
          <p:nvPr/>
        </p:nvPicPr>
        <p:blipFill>
          <a:blip r:embed="rId2"/>
          <a:stretch>
            <a:fillRect/>
          </a:stretch>
        </p:blipFill>
        <p:spPr>
          <a:xfrm>
            <a:off x="4572000" y="0"/>
            <a:ext cx="4572000" cy="6858000"/>
          </a:xfrm>
          <a:prstGeom prst="rect">
            <a:avLst/>
          </a:prstGeom>
        </p:spPr>
      </p:pic>
      <p:sp>
        <p:nvSpPr>
          <p:cNvPr id="5" name="TextBox 4"/>
          <p:cNvSpPr txBox="1"/>
          <p:nvPr/>
        </p:nvSpPr>
        <p:spPr>
          <a:xfrm>
            <a:off x="0" y="6331112"/>
            <a:ext cx="4590094" cy="369332"/>
          </a:xfrm>
          <a:prstGeom prst="rect">
            <a:avLst/>
          </a:prstGeom>
          <a:noFill/>
        </p:spPr>
        <p:txBody>
          <a:bodyPr wrap="none" rtlCol="0">
            <a:spAutoFit/>
          </a:bodyPr>
          <a:lstStyle/>
          <a:p>
            <a:r>
              <a:rPr lang="en-US" dirty="0"/>
              <a:t>Image:</a:t>
            </a:r>
            <a:r>
              <a:rPr lang="en-US" i="1" dirty="0"/>
              <a:t> BODY MICROBES</a:t>
            </a:r>
            <a:r>
              <a:rPr lang="en-US" dirty="0"/>
              <a:t>, by </a:t>
            </a:r>
            <a:r>
              <a:rPr lang="en-US" dirty="0">
                <a:hlinkClick r:id="rId3" tooltip="About Bruno Vergauwen"/>
              </a:rPr>
              <a:t>Bruno Vergauwen</a:t>
            </a:r>
            <a:r>
              <a:rPr lang="en-US" dirty="0"/>
              <a:t>.</a:t>
            </a:r>
          </a:p>
        </p:txBody>
      </p:sp>
    </p:spTree>
    <p:extLst>
      <p:ext uri="{BB962C8B-B14F-4D97-AF65-F5344CB8AC3E}">
        <p14:creationId xmlns:p14="http://schemas.microsoft.com/office/powerpoint/2010/main" val="13064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QueenHy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59" y="2347735"/>
            <a:ext cx="5774230" cy="4510265"/>
          </a:xfrm>
          <a:prstGeom prst="rect">
            <a:avLst/>
          </a:prstGeom>
        </p:spPr>
      </p:pic>
      <p:sp>
        <p:nvSpPr>
          <p:cNvPr id="2" name="Title 1"/>
          <p:cNvSpPr>
            <a:spLocks noGrp="1"/>
          </p:cNvSpPr>
          <p:nvPr>
            <p:ph type="title"/>
          </p:nvPr>
        </p:nvSpPr>
        <p:spPr>
          <a:xfrm>
            <a:off x="0" y="309950"/>
            <a:ext cx="5235662" cy="689008"/>
          </a:xfrm>
        </p:spPr>
        <p:txBody>
          <a:bodyPr/>
          <a:lstStyle/>
          <a:p>
            <a:r>
              <a:rPr lang="en-US" sz="3200" dirty="0" smtClean="0"/>
              <a:t>The Black Queen Hypothesis </a:t>
            </a:r>
            <a:endParaRPr lang="en-US" sz="3200" dirty="0"/>
          </a:p>
        </p:txBody>
      </p:sp>
      <p:sp>
        <p:nvSpPr>
          <p:cNvPr id="3" name="Content Placeholder 2"/>
          <p:cNvSpPr>
            <a:spLocks noGrp="1"/>
          </p:cNvSpPr>
          <p:nvPr>
            <p:ph idx="1"/>
          </p:nvPr>
        </p:nvSpPr>
        <p:spPr>
          <a:xfrm>
            <a:off x="0" y="998958"/>
            <a:ext cx="9181401" cy="1819005"/>
          </a:xfrm>
        </p:spPr>
        <p:txBody>
          <a:bodyPr/>
          <a:lstStyle/>
          <a:p>
            <a:pPr marL="0" indent="0">
              <a:buNone/>
            </a:pPr>
            <a:r>
              <a:rPr lang="en-US" sz="1800" dirty="0" smtClean="0"/>
              <a:t>explains the emergence of collaboration between microbes through the loss of genes encoding common goods (leaky products).  E.g.:   </a:t>
            </a:r>
          </a:p>
          <a:p>
            <a:pPr marL="0" indent="0">
              <a:buNone/>
            </a:pPr>
            <a:r>
              <a:rPr lang="en-US" sz="1800" dirty="0" smtClean="0"/>
              <a:t>Start -                                                                   After selection for small streamlined genomes</a:t>
            </a:r>
            <a:br>
              <a:rPr lang="en-US" sz="1800" dirty="0" smtClean="0"/>
            </a:br>
            <a:r>
              <a:rPr lang="en-US" sz="1800" dirty="0" smtClean="0"/>
              <a:t>Cells with identical genomes                           Cells are mutually dependent</a:t>
            </a:r>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5072274" y="55665"/>
            <a:ext cx="3762467" cy="598789"/>
          </a:xfrm>
          <a:prstGeom prst="rect">
            <a:avLst/>
          </a:prstGeom>
        </p:spPr>
      </p:pic>
      <p:sp>
        <p:nvSpPr>
          <p:cNvPr id="5" name="TextBox 4"/>
          <p:cNvSpPr txBox="1"/>
          <p:nvPr/>
        </p:nvSpPr>
        <p:spPr>
          <a:xfrm>
            <a:off x="7092404" y="380767"/>
            <a:ext cx="1987731" cy="646331"/>
          </a:xfrm>
          <a:prstGeom prst="rect">
            <a:avLst/>
          </a:prstGeom>
          <a:noFill/>
        </p:spPr>
        <p:txBody>
          <a:bodyPr wrap="none" rtlCol="0">
            <a:spAutoFit/>
          </a:bodyPr>
          <a:lstStyle/>
          <a:p>
            <a:r>
              <a:rPr lang="en-US" sz="1200" dirty="0" err="1">
                <a:hlinkClick r:id="rId4" action="ppaction://hlinkfile"/>
              </a:rPr>
              <a:t>doi</a:t>
            </a:r>
            <a:r>
              <a:rPr lang="en-US" sz="1200" dirty="0">
                <a:hlinkClick r:id="rId4" action="ppaction://hlinkfile"/>
              </a:rPr>
              <a:t>: 10.1128/mBio.00036-12 </a:t>
            </a:r>
            <a:r>
              <a:rPr lang="en-US" sz="1200" dirty="0" smtClean="0"/>
              <a:t/>
            </a:r>
            <a:br>
              <a:rPr lang="en-US" sz="1200" dirty="0" smtClean="0"/>
            </a:br>
            <a:r>
              <a:rPr lang="en-US" sz="1200" i="1" dirty="0" smtClean="0"/>
              <a:t>23 </a:t>
            </a:r>
            <a:r>
              <a:rPr lang="en-US" sz="1200" i="1" dirty="0"/>
              <a:t>March 2012 </a:t>
            </a:r>
            <a:r>
              <a:rPr lang="en-US" sz="1200" i="1" dirty="0" smtClean="0"/>
              <a:t/>
            </a:r>
            <a:br>
              <a:rPr lang="en-US" sz="1200" i="1" dirty="0" smtClean="0"/>
            </a:br>
            <a:r>
              <a:rPr lang="en-US" sz="1200" i="1" dirty="0" err="1" smtClean="0"/>
              <a:t>mBio</a:t>
            </a:r>
            <a:r>
              <a:rPr lang="en-US" sz="1200" i="1" dirty="0" smtClean="0"/>
              <a:t> </a:t>
            </a:r>
            <a:r>
              <a:rPr lang="en-US" sz="1200" i="1" dirty="0"/>
              <a:t>vol. 3 no. 2 e00036-12 </a:t>
            </a:r>
            <a:endParaRPr lang="en-US" sz="1200" dirty="0"/>
          </a:p>
        </p:txBody>
      </p:sp>
      <p:sp>
        <p:nvSpPr>
          <p:cNvPr id="6" name="TextBox 5"/>
          <p:cNvSpPr txBox="1"/>
          <p:nvPr/>
        </p:nvSpPr>
        <p:spPr>
          <a:xfrm>
            <a:off x="6666409" y="2862450"/>
            <a:ext cx="3234860" cy="369332"/>
          </a:xfrm>
          <a:prstGeom prst="rect">
            <a:avLst/>
          </a:prstGeom>
          <a:noFill/>
        </p:spPr>
        <p:txBody>
          <a:bodyPr wrap="none" rtlCol="0">
            <a:spAutoFit/>
          </a:bodyPr>
          <a:lstStyle/>
          <a:p>
            <a:r>
              <a:rPr lang="en-US" dirty="0" smtClean="0"/>
              <a:t>See </a:t>
            </a:r>
            <a:r>
              <a:rPr lang="en-US" dirty="0" smtClean="0">
                <a:hlinkClick r:id="rId5"/>
              </a:rPr>
              <a:t>here </a:t>
            </a:r>
            <a:r>
              <a:rPr lang="en-US" dirty="0" smtClean="0"/>
              <a:t>for an updated version </a:t>
            </a:r>
            <a:endParaRPr lang="en-US" dirty="0"/>
          </a:p>
        </p:txBody>
      </p:sp>
    </p:spTree>
    <p:extLst>
      <p:ext uri="{BB962C8B-B14F-4D97-AF65-F5344CB8AC3E}">
        <p14:creationId xmlns:p14="http://schemas.microsoft.com/office/powerpoint/2010/main" val="4000658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9091</TotalTime>
  <Words>898</Words>
  <Application>Microsoft Macintosh PowerPoint</Application>
  <PresentationFormat>On-screen Show (4:3)</PresentationFormat>
  <Paragraphs>80</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ＭＳ Ｐゴシック</vt:lpstr>
      <vt:lpstr>Times</vt:lpstr>
      <vt:lpstr>Wingdings</vt:lpstr>
      <vt:lpstr>Arial</vt:lpstr>
      <vt:lpstr>Office Theme</vt:lpstr>
      <vt:lpstr>Natural Selection and Mutial Aid</vt:lpstr>
      <vt:lpstr>Darwinian Evolution – Natural Selection </vt:lpstr>
      <vt:lpstr>Nature, red in tooth and claw</vt:lpstr>
      <vt:lpstr>Social Darwinism and Eugenics (Spencer, Malthus, Galton)</vt:lpstr>
      <vt:lpstr>Prince Pyotr Alexeyevich Kropotkin Mutual Aid: A Factor of Evolution</vt:lpstr>
      <vt:lpstr>Symbiogenesis </vt:lpstr>
      <vt:lpstr>Gaia Hypothesis Lynn Margulis, James Lovelock  </vt:lpstr>
      <vt:lpstr>Holobiont and Evolution</vt:lpstr>
      <vt:lpstr>The Black Queen Hypothesis </vt:lpstr>
      <vt:lpstr>Darwinian Evolution- a slow and gradual process </vt:lpstr>
      <vt:lpstr>Mendelian genetics and Mutationism</vt:lpstr>
      <vt:lpstr>Mutationists </vt:lpstr>
      <vt:lpstr>Modern Synthesis</vt:lpstr>
      <vt:lpstr>PowerPoint Presentation</vt:lpstr>
    </vt:vector>
  </TitlesOfParts>
  <Company>University of Connecticut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red in tooth and claw</dc:title>
  <dc:creator>J. Peter Gogarten</dc:creator>
  <cp:lastModifiedBy>Gogarten, J. Peter</cp:lastModifiedBy>
  <cp:revision>25</cp:revision>
  <dcterms:created xsi:type="dcterms:W3CDTF">2011-01-21T23:49:33Z</dcterms:created>
  <dcterms:modified xsi:type="dcterms:W3CDTF">2015-09-16T14:28:17Z</dcterms:modified>
</cp:coreProperties>
</file>